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Lst>
  <p:sldSz cx="18288000" cy="10287000"/>
  <p:notesSz cx="6858000" cy="9144000"/>
  <p:embeddedFontLst>
    <p:embeddedFont>
      <p:font typeface="Bebas Neue" panose="020B0606020202050201" pitchFamily="34" charset="0"/>
      <p:regular r:id="rId13"/>
    </p:embeddedFont>
    <p:embeddedFont>
      <p:font typeface="Bebas Neue Bold" panose="020B0604020202020204" charset="0"/>
      <p:regular r:id="rId14"/>
    </p:embeddedFont>
    <p:embeddedFont>
      <p:font typeface="Calibri (MS)" panose="020B0604020202020204" charset="0"/>
      <p:regular r:id="rId15"/>
    </p:embeddedFont>
    <p:embeddedFont>
      <p:font typeface="Calibri (MS) Bold" panose="020B0604020202020204" charset="0"/>
      <p:regular r:id="rId16"/>
    </p:embeddedFont>
    <p:embeddedFont>
      <p:font typeface="Calibri (MS) Light" panose="020B0604020202020204" charset="0"/>
      <p:regular r:id="rId17"/>
    </p:embeddedFont>
    <p:embeddedFont>
      <p:font typeface="Canva Sans" panose="020B0604020202020204" charset="0"/>
      <p:regular r:id="rId18"/>
    </p:embeddedFont>
    <p:embeddedFont>
      <p:font typeface="Canva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2926" y="-571500"/>
            <a:ext cx="19836259" cy="11161202"/>
          </a:xfrm>
          <a:custGeom>
            <a:avLst/>
            <a:gdLst/>
            <a:ahLst/>
            <a:cxnLst/>
            <a:rect l="l" t="t" r="r" b="b"/>
            <a:pathLst>
              <a:path w="19836259" h="11161202">
                <a:moveTo>
                  <a:pt x="0" y="0"/>
                </a:moveTo>
                <a:lnTo>
                  <a:pt x="19836259" y="0"/>
                </a:lnTo>
                <a:lnTo>
                  <a:pt x="19836259" y="11161201"/>
                </a:lnTo>
                <a:lnTo>
                  <a:pt x="0" y="11161201"/>
                </a:lnTo>
                <a:lnTo>
                  <a:pt x="0" y="0"/>
                </a:lnTo>
                <a:close/>
              </a:path>
            </a:pathLst>
          </a:custGeom>
          <a:blipFill>
            <a:blip r:embed="rId2"/>
            <a:stretch>
              <a:fillRect/>
            </a:stretch>
          </a:blipFill>
        </p:spPr>
      </p:sp>
      <p:grpSp>
        <p:nvGrpSpPr>
          <p:cNvPr id="3" name="Group 3"/>
          <p:cNvGrpSpPr/>
          <p:nvPr/>
        </p:nvGrpSpPr>
        <p:grpSpPr>
          <a:xfrm>
            <a:off x="407787" y="1221037"/>
            <a:ext cx="12837117" cy="4151608"/>
            <a:chOff x="0" y="0"/>
            <a:chExt cx="3380969" cy="1093428"/>
          </a:xfrm>
        </p:grpSpPr>
        <p:sp>
          <p:nvSpPr>
            <p:cNvPr id="4" name="Freeform 4"/>
            <p:cNvSpPr/>
            <p:nvPr/>
          </p:nvSpPr>
          <p:spPr>
            <a:xfrm>
              <a:off x="0" y="0"/>
              <a:ext cx="3380969" cy="1093428"/>
            </a:xfrm>
            <a:custGeom>
              <a:avLst/>
              <a:gdLst/>
              <a:ahLst/>
              <a:cxnLst/>
              <a:rect l="l" t="t" r="r" b="b"/>
              <a:pathLst>
                <a:path w="3380969" h="1093428">
                  <a:moveTo>
                    <a:pt x="0" y="0"/>
                  </a:moveTo>
                  <a:lnTo>
                    <a:pt x="3380969" y="0"/>
                  </a:lnTo>
                  <a:lnTo>
                    <a:pt x="3380969" y="1093428"/>
                  </a:lnTo>
                  <a:lnTo>
                    <a:pt x="0" y="1093428"/>
                  </a:lnTo>
                  <a:close/>
                </a:path>
              </a:pathLst>
            </a:custGeom>
            <a:solidFill>
              <a:srgbClr val="BFA287"/>
            </a:solidFill>
          </p:spPr>
        </p:sp>
        <p:sp>
          <p:nvSpPr>
            <p:cNvPr id="5" name="TextBox 5"/>
            <p:cNvSpPr txBox="1"/>
            <p:nvPr/>
          </p:nvSpPr>
          <p:spPr>
            <a:xfrm>
              <a:off x="0" y="-38100"/>
              <a:ext cx="3380969" cy="113152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65774" y="1450181"/>
            <a:ext cx="12519780" cy="3693319"/>
          </a:xfrm>
          <a:prstGeom prst="rect">
            <a:avLst/>
          </a:prstGeom>
        </p:spPr>
        <p:txBody>
          <a:bodyPr lIns="0" tIns="0" rIns="0" bIns="0" rtlCol="0" anchor="t">
            <a:spAutoFit/>
          </a:bodyPr>
          <a:lstStyle/>
          <a:p>
            <a:pPr algn="ctr"/>
            <a:r>
              <a:rPr lang="en-US" sz="12000" b="1" spc="1059" dirty="0">
                <a:solidFill>
                  <a:srgbClr val="FFFFFF"/>
                </a:solidFill>
                <a:latin typeface="Bebas Neue Bold"/>
                <a:ea typeface="Bebas Neue Bold"/>
                <a:cs typeface="Bebas Neue Bold"/>
                <a:sym typeface="Bebas Neue Bold"/>
              </a:rPr>
              <a:t>Portfolio Optimization</a:t>
            </a:r>
          </a:p>
        </p:txBody>
      </p:sp>
      <p:grpSp>
        <p:nvGrpSpPr>
          <p:cNvPr id="8" name="Group 4"/>
          <p:cNvGrpSpPr/>
          <p:nvPr/>
        </p:nvGrpSpPr>
        <p:grpSpPr>
          <a:xfrm>
            <a:off x="14100313" y="5681181"/>
            <a:ext cx="3404236" cy="3116932"/>
            <a:chOff x="0" y="0"/>
            <a:chExt cx="6350000" cy="6349975"/>
          </a:xfrm>
        </p:grpSpPr>
        <p:sp>
          <p:nvSpPr>
            <p:cNvPr id="9"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7007" r="-7007"/>
              </a:stretch>
            </a:blipFill>
          </p:spPr>
        </p:sp>
      </p:grpSp>
      <p:grpSp>
        <p:nvGrpSpPr>
          <p:cNvPr id="10" name="Group 3">
            <a:extLst>
              <a:ext uri="{FF2B5EF4-FFF2-40B4-BE49-F238E27FC236}">
                <a16:creationId xmlns:a16="http://schemas.microsoft.com/office/drawing/2014/main" id="{C692762F-C27F-7EDB-B11C-3908995E9A5B}"/>
              </a:ext>
            </a:extLst>
          </p:cNvPr>
          <p:cNvGrpSpPr/>
          <p:nvPr/>
        </p:nvGrpSpPr>
        <p:grpSpPr>
          <a:xfrm>
            <a:off x="560187" y="1228776"/>
            <a:ext cx="17168638" cy="8539193"/>
            <a:chOff x="0" y="-38100"/>
            <a:chExt cx="4521781" cy="2249006"/>
          </a:xfrm>
        </p:grpSpPr>
        <p:sp>
          <p:nvSpPr>
            <p:cNvPr id="11" name="Freeform 4">
              <a:extLst>
                <a:ext uri="{FF2B5EF4-FFF2-40B4-BE49-F238E27FC236}">
                  <a16:creationId xmlns:a16="http://schemas.microsoft.com/office/drawing/2014/main" id="{81C23510-7547-BCD1-1304-B0C3AEB5D6EB}"/>
                </a:ext>
              </a:extLst>
            </p:cNvPr>
            <p:cNvSpPr/>
            <p:nvPr/>
          </p:nvSpPr>
          <p:spPr>
            <a:xfrm>
              <a:off x="3505310" y="2034552"/>
              <a:ext cx="1016471" cy="176354"/>
            </a:xfrm>
            <a:custGeom>
              <a:avLst/>
              <a:gdLst/>
              <a:ahLst/>
              <a:cxnLst/>
              <a:rect l="l" t="t" r="r" b="b"/>
              <a:pathLst>
                <a:path w="3380969" h="1093428">
                  <a:moveTo>
                    <a:pt x="0" y="0"/>
                  </a:moveTo>
                  <a:lnTo>
                    <a:pt x="3380969" y="0"/>
                  </a:lnTo>
                  <a:lnTo>
                    <a:pt x="3380969" y="1093428"/>
                  </a:lnTo>
                  <a:lnTo>
                    <a:pt x="0" y="1093428"/>
                  </a:lnTo>
                  <a:close/>
                </a:path>
              </a:pathLst>
            </a:custGeom>
            <a:solidFill>
              <a:srgbClr val="BFA287"/>
            </a:solidFill>
          </p:spPr>
          <p:txBody>
            <a:bodyPr/>
            <a:lstStyle/>
            <a:p>
              <a:endParaRPr lang="en-GB" dirty="0"/>
            </a:p>
          </p:txBody>
        </p:sp>
        <p:sp>
          <p:nvSpPr>
            <p:cNvPr id="12" name="TextBox 5">
              <a:extLst>
                <a:ext uri="{FF2B5EF4-FFF2-40B4-BE49-F238E27FC236}">
                  <a16:creationId xmlns:a16="http://schemas.microsoft.com/office/drawing/2014/main" id="{DFCF565E-30F1-D243-1F6A-4ABE427822C7}"/>
                </a:ext>
              </a:extLst>
            </p:cNvPr>
            <p:cNvSpPr txBox="1"/>
            <p:nvPr/>
          </p:nvSpPr>
          <p:spPr>
            <a:xfrm>
              <a:off x="0" y="-38100"/>
              <a:ext cx="3380969" cy="113152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6">
            <a:extLst>
              <a:ext uri="{FF2B5EF4-FFF2-40B4-BE49-F238E27FC236}">
                <a16:creationId xmlns:a16="http://schemas.microsoft.com/office/drawing/2014/main" id="{0EA51476-CD0E-FF2C-0791-95B6725E3EEF}"/>
              </a:ext>
            </a:extLst>
          </p:cNvPr>
          <p:cNvSpPr txBox="1"/>
          <p:nvPr/>
        </p:nvSpPr>
        <p:spPr>
          <a:xfrm>
            <a:off x="12496800" y="9098375"/>
            <a:ext cx="5638800" cy="369332"/>
          </a:xfrm>
          <a:prstGeom prst="rect">
            <a:avLst/>
          </a:prstGeom>
        </p:spPr>
        <p:txBody>
          <a:bodyPr wrap="square" lIns="0" tIns="0" rIns="0" bIns="0" rtlCol="0" anchor="t">
            <a:spAutoFit/>
          </a:bodyPr>
          <a:lstStyle/>
          <a:p>
            <a:pPr algn="ctr"/>
            <a:endParaRPr lang="en-US" sz="2400" b="1" spc="1059" dirty="0">
              <a:solidFill>
                <a:srgbClr val="FFFFFF"/>
              </a:solidFill>
              <a:ea typeface="Bebas Neue Bold"/>
              <a:cs typeface="Arial" panose="020B0604020202020204" pitchFamily="34" charset="0"/>
              <a:sym typeface="Bebas Neue Bold"/>
            </a:endParaRPr>
          </a:p>
        </p:txBody>
      </p:sp>
      <p:sp>
        <p:nvSpPr>
          <p:cNvPr id="14" name="TextBox 13">
            <a:extLst>
              <a:ext uri="{FF2B5EF4-FFF2-40B4-BE49-F238E27FC236}">
                <a16:creationId xmlns:a16="http://schemas.microsoft.com/office/drawing/2014/main" id="{8615385B-03A1-6A26-9EC4-97EED4E7F5AE}"/>
              </a:ext>
            </a:extLst>
          </p:cNvPr>
          <p:cNvSpPr txBox="1"/>
          <p:nvPr/>
        </p:nvSpPr>
        <p:spPr>
          <a:xfrm>
            <a:off x="14208860" y="9202339"/>
            <a:ext cx="3282437" cy="461665"/>
          </a:xfrm>
          <a:prstGeom prst="rect">
            <a:avLst/>
          </a:prstGeom>
          <a:noFill/>
        </p:spPr>
        <p:txBody>
          <a:bodyPr wrap="none" rtlCol="0">
            <a:spAutoFit/>
          </a:bodyPr>
          <a:lstStyle/>
          <a:p>
            <a:r>
              <a:rPr lang="en-US" sz="2400" dirty="0">
                <a:solidFill>
                  <a:schemeClr val="bg1"/>
                </a:solidFill>
              </a:rPr>
              <a:t>PRAHARSH  DEEP  SINGH</a:t>
            </a:r>
            <a:endParaRPr lang="en-GB"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07342"/>
            <a:ext cx="18288000" cy="2446471"/>
          </a:xfrm>
          <a:custGeom>
            <a:avLst/>
            <a:gdLst/>
            <a:ahLst/>
            <a:cxnLst/>
            <a:rect l="l" t="t" r="r" b="b"/>
            <a:pathLst>
              <a:path w="18288000" h="2446471">
                <a:moveTo>
                  <a:pt x="0" y="0"/>
                </a:moveTo>
                <a:lnTo>
                  <a:pt x="18288000" y="0"/>
                </a:lnTo>
                <a:lnTo>
                  <a:pt x="18288000" y="2446471"/>
                </a:lnTo>
                <a:lnTo>
                  <a:pt x="0" y="2446471"/>
                </a:lnTo>
                <a:lnTo>
                  <a:pt x="0" y="0"/>
                </a:lnTo>
                <a:close/>
              </a:path>
            </a:pathLst>
          </a:custGeom>
          <a:blipFill>
            <a:blip r:embed="rId2"/>
            <a:stretch>
              <a:fillRect t="-265751" r="-428" b="-133950"/>
            </a:stretch>
          </a:blipFill>
        </p:spPr>
      </p:sp>
      <p:grpSp>
        <p:nvGrpSpPr>
          <p:cNvPr id="3" name="Group 3"/>
          <p:cNvGrpSpPr/>
          <p:nvPr/>
        </p:nvGrpSpPr>
        <p:grpSpPr>
          <a:xfrm>
            <a:off x="732153" y="1650902"/>
            <a:ext cx="6706247" cy="8509043"/>
            <a:chOff x="0" y="0"/>
            <a:chExt cx="1992660" cy="2528333"/>
          </a:xfrm>
        </p:grpSpPr>
        <p:sp>
          <p:nvSpPr>
            <p:cNvPr id="4" name="Freeform 4"/>
            <p:cNvSpPr/>
            <p:nvPr/>
          </p:nvSpPr>
          <p:spPr>
            <a:xfrm>
              <a:off x="0" y="0"/>
              <a:ext cx="1992660" cy="2528333"/>
            </a:xfrm>
            <a:custGeom>
              <a:avLst/>
              <a:gdLst/>
              <a:ahLst/>
              <a:cxnLst/>
              <a:rect l="l" t="t" r="r" b="b"/>
              <a:pathLst>
                <a:path w="1992660" h="2528333">
                  <a:moveTo>
                    <a:pt x="58876" y="0"/>
                  </a:moveTo>
                  <a:lnTo>
                    <a:pt x="1933784" y="0"/>
                  </a:lnTo>
                  <a:cubicBezTo>
                    <a:pt x="1949399" y="0"/>
                    <a:pt x="1964374" y="6203"/>
                    <a:pt x="1975415" y="17244"/>
                  </a:cubicBezTo>
                  <a:cubicBezTo>
                    <a:pt x="1986457" y="28286"/>
                    <a:pt x="1992660" y="43261"/>
                    <a:pt x="1992660" y="58876"/>
                  </a:cubicBezTo>
                  <a:lnTo>
                    <a:pt x="1992660" y="2469457"/>
                  </a:lnTo>
                  <a:cubicBezTo>
                    <a:pt x="1992660" y="2485072"/>
                    <a:pt x="1986457" y="2500048"/>
                    <a:pt x="1975415" y="2511089"/>
                  </a:cubicBezTo>
                  <a:cubicBezTo>
                    <a:pt x="1964374" y="2522131"/>
                    <a:pt x="1949399" y="2528333"/>
                    <a:pt x="1933784" y="2528333"/>
                  </a:cubicBezTo>
                  <a:lnTo>
                    <a:pt x="58876" y="2528333"/>
                  </a:lnTo>
                  <a:cubicBezTo>
                    <a:pt x="43261" y="2528333"/>
                    <a:pt x="28286" y="2522131"/>
                    <a:pt x="17244" y="2511089"/>
                  </a:cubicBezTo>
                  <a:cubicBezTo>
                    <a:pt x="6203" y="2500048"/>
                    <a:pt x="0" y="2485072"/>
                    <a:pt x="0" y="2469457"/>
                  </a:cubicBezTo>
                  <a:lnTo>
                    <a:pt x="0" y="58876"/>
                  </a:lnTo>
                  <a:cubicBezTo>
                    <a:pt x="0" y="43261"/>
                    <a:pt x="6203" y="28286"/>
                    <a:pt x="17244" y="17244"/>
                  </a:cubicBezTo>
                  <a:cubicBezTo>
                    <a:pt x="28286" y="6203"/>
                    <a:pt x="43261" y="0"/>
                    <a:pt x="58876" y="0"/>
                  </a:cubicBezTo>
                  <a:close/>
                </a:path>
              </a:pathLst>
            </a:custGeom>
            <a:solidFill>
              <a:srgbClr val="BFA287"/>
            </a:solidFill>
          </p:spPr>
        </p:sp>
        <p:sp>
          <p:nvSpPr>
            <p:cNvPr id="5" name="TextBox 5"/>
            <p:cNvSpPr txBox="1"/>
            <p:nvPr/>
          </p:nvSpPr>
          <p:spPr>
            <a:xfrm>
              <a:off x="0" y="-57150"/>
              <a:ext cx="1992660" cy="2585483"/>
            </a:xfrm>
            <a:prstGeom prst="rect">
              <a:avLst/>
            </a:prstGeom>
          </p:spPr>
          <p:txBody>
            <a:bodyPr lIns="50800" tIns="50800" rIns="50800" bIns="50800" rtlCol="0" anchor="ctr"/>
            <a:lstStyle/>
            <a:p>
              <a:pPr algn="ctr">
                <a:lnSpc>
                  <a:spcPts val="1975"/>
                </a:lnSpc>
              </a:pPr>
              <a:endParaRPr/>
            </a:p>
          </p:txBody>
        </p:sp>
      </p:grpSp>
      <p:sp>
        <p:nvSpPr>
          <p:cNvPr id="6" name="Freeform 6"/>
          <p:cNvSpPr/>
          <p:nvPr/>
        </p:nvSpPr>
        <p:spPr>
          <a:xfrm>
            <a:off x="-438607" y="0"/>
            <a:ext cx="19165213" cy="1107005"/>
          </a:xfrm>
          <a:custGeom>
            <a:avLst/>
            <a:gdLst/>
            <a:ahLst/>
            <a:cxnLst/>
            <a:rect l="l" t="t" r="r" b="b"/>
            <a:pathLst>
              <a:path w="19165213" h="1107005">
                <a:moveTo>
                  <a:pt x="0" y="0"/>
                </a:moveTo>
                <a:lnTo>
                  <a:pt x="19165214" y="0"/>
                </a:lnTo>
                <a:lnTo>
                  <a:pt x="19165214" y="1107005"/>
                </a:lnTo>
                <a:lnTo>
                  <a:pt x="0" y="1107005"/>
                </a:lnTo>
                <a:lnTo>
                  <a:pt x="0" y="0"/>
                </a:lnTo>
                <a:close/>
              </a:path>
            </a:pathLst>
          </a:custGeom>
          <a:blipFill>
            <a:blip r:embed="rId3"/>
            <a:stretch>
              <a:fillRect t="-197515" b="-676803"/>
            </a:stretch>
          </a:blipFill>
        </p:spPr>
      </p:sp>
      <p:grpSp>
        <p:nvGrpSpPr>
          <p:cNvPr id="7" name="Group 7"/>
          <p:cNvGrpSpPr/>
          <p:nvPr/>
        </p:nvGrpSpPr>
        <p:grpSpPr>
          <a:xfrm>
            <a:off x="993171" y="2966414"/>
            <a:ext cx="5979139" cy="1989888"/>
            <a:chOff x="0" y="0"/>
            <a:chExt cx="1574753" cy="524086"/>
          </a:xfrm>
        </p:grpSpPr>
        <p:sp>
          <p:nvSpPr>
            <p:cNvPr id="8" name="Freeform 8"/>
            <p:cNvSpPr/>
            <p:nvPr/>
          </p:nvSpPr>
          <p:spPr>
            <a:xfrm>
              <a:off x="0" y="0"/>
              <a:ext cx="1574753" cy="524086"/>
            </a:xfrm>
            <a:custGeom>
              <a:avLst/>
              <a:gdLst/>
              <a:ahLst/>
              <a:cxnLst/>
              <a:rect l="l" t="t" r="r" b="b"/>
              <a:pathLst>
                <a:path w="1574753" h="524086">
                  <a:moveTo>
                    <a:pt x="66036" y="0"/>
                  </a:moveTo>
                  <a:lnTo>
                    <a:pt x="1508717" y="0"/>
                  </a:lnTo>
                  <a:cubicBezTo>
                    <a:pt x="1526231" y="0"/>
                    <a:pt x="1543027" y="6957"/>
                    <a:pt x="1555411" y="19341"/>
                  </a:cubicBezTo>
                  <a:cubicBezTo>
                    <a:pt x="1567795" y="31726"/>
                    <a:pt x="1574753" y="48522"/>
                    <a:pt x="1574753" y="66036"/>
                  </a:cubicBezTo>
                  <a:lnTo>
                    <a:pt x="1574753" y="458050"/>
                  </a:lnTo>
                  <a:cubicBezTo>
                    <a:pt x="1574753" y="475564"/>
                    <a:pt x="1567795" y="492360"/>
                    <a:pt x="1555411" y="504744"/>
                  </a:cubicBezTo>
                  <a:cubicBezTo>
                    <a:pt x="1543027" y="517128"/>
                    <a:pt x="1526231" y="524086"/>
                    <a:pt x="1508717" y="524086"/>
                  </a:cubicBezTo>
                  <a:lnTo>
                    <a:pt x="66036" y="524086"/>
                  </a:lnTo>
                  <a:cubicBezTo>
                    <a:pt x="48522" y="524086"/>
                    <a:pt x="31726" y="517128"/>
                    <a:pt x="19341" y="504744"/>
                  </a:cubicBezTo>
                  <a:cubicBezTo>
                    <a:pt x="6957" y="492360"/>
                    <a:pt x="0" y="475564"/>
                    <a:pt x="0" y="458050"/>
                  </a:cubicBezTo>
                  <a:lnTo>
                    <a:pt x="0" y="66036"/>
                  </a:lnTo>
                  <a:cubicBezTo>
                    <a:pt x="0" y="48522"/>
                    <a:pt x="6957" y="31726"/>
                    <a:pt x="19341" y="19341"/>
                  </a:cubicBezTo>
                  <a:cubicBezTo>
                    <a:pt x="31726" y="6957"/>
                    <a:pt x="48522" y="0"/>
                    <a:pt x="66036" y="0"/>
                  </a:cubicBezTo>
                  <a:close/>
                </a:path>
              </a:pathLst>
            </a:custGeom>
            <a:solidFill>
              <a:srgbClr val="653427"/>
            </a:solidFill>
          </p:spPr>
        </p:sp>
        <p:sp>
          <p:nvSpPr>
            <p:cNvPr id="9" name="TextBox 9"/>
            <p:cNvSpPr txBox="1"/>
            <p:nvPr/>
          </p:nvSpPr>
          <p:spPr>
            <a:xfrm>
              <a:off x="0" y="-85725"/>
              <a:ext cx="1574753" cy="609811"/>
            </a:xfrm>
            <a:prstGeom prst="rect">
              <a:avLst/>
            </a:prstGeom>
          </p:spPr>
          <p:txBody>
            <a:bodyPr lIns="50800" tIns="50800" rIns="50800" bIns="50800" rtlCol="0" anchor="ctr"/>
            <a:lstStyle/>
            <a:p>
              <a:pPr algn="ctr">
                <a:lnSpc>
                  <a:spcPts val="3375"/>
                </a:lnSpc>
              </a:pPr>
              <a:r>
                <a:rPr lang="en-US" sz="2411" b="1">
                  <a:solidFill>
                    <a:srgbClr val="FFFFFF"/>
                  </a:solidFill>
                  <a:latin typeface="Calibri (MS) Bold"/>
                  <a:ea typeface="Calibri (MS) Bold"/>
                  <a:cs typeface="Calibri (MS) Bold"/>
                  <a:sym typeface="Calibri (MS) Bold"/>
                </a:rPr>
                <a:t>Equities</a:t>
              </a:r>
              <a:r>
                <a:rPr lang="en-US" sz="2411">
                  <a:solidFill>
                    <a:srgbClr val="FFFFFF"/>
                  </a:solidFill>
                  <a:latin typeface="Calibri (MS)"/>
                  <a:ea typeface="Calibri (MS)"/>
                  <a:cs typeface="Calibri (MS)"/>
                  <a:sym typeface="Calibri (MS)"/>
                </a:rPr>
                <a:t> - AAPL, INTC, GE, PFE, SPY</a:t>
              </a:r>
            </a:p>
            <a:p>
              <a:pPr algn="ctr">
                <a:lnSpc>
                  <a:spcPts val="3375"/>
                </a:lnSpc>
              </a:pPr>
              <a:r>
                <a:rPr lang="en-US" sz="2411" b="1">
                  <a:solidFill>
                    <a:srgbClr val="FFFFFF"/>
                  </a:solidFill>
                  <a:latin typeface="Calibri (MS) Bold"/>
                  <a:ea typeface="Calibri (MS) Bold"/>
                  <a:cs typeface="Calibri (MS) Bold"/>
                  <a:sym typeface="Calibri (MS) Bold"/>
                </a:rPr>
                <a:t>Fixed income instrument </a:t>
              </a:r>
              <a:r>
                <a:rPr lang="en-US" sz="2411">
                  <a:solidFill>
                    <a:srgbClr val="FFFFFF"/>
                  </a:solidFill>
                  <a:latin typeface="Calibri (MS)"/>
                  <a:ea typeface="Calibri (MS)"/>
                  <a:cs typeface="Calibri (MS)"/>
                  <a:sym typeface="Calibri (MS)"/>
                </a:rPr>
                <a:t>- FBNDX</a:t>
              </a:r>
            </a:p>
            <a:p>
              <a:pPr algn="ctr">
                <a:lnSpc>
                  <a:spcPts val="3375"/>
                </a:lnSpc>
              </a:pPr>
              <a:r>
                <a:rPr lang="en-US" sz="2411" b="1">
                  <a:solidFill>
                    <a:srgbClr val="FFFFFF"/>
                  </a:solidFill>
                  <a:latin typeface="Calibri (MS) Bold"/>
                  <a:ea typeface="Calibri (MS) Bold"/>
                  <a:cs typeface="Calibri (MS) Bold"/>
                  <a:sym typeface="Calibri (MS) Bold"/>
                </a:rPr>
                <a:t>Commodity instrument </a:t>
              </a:r>
              <a:r>
                <a:rPr lang="en-US" sz="2411">
                  <a:solidFill>
                    <a:srgbClr val="FFFFFF"/>
                  </a:solidFill>
                  <a:latin typeface="Calibri (MS)"/>
                  <a:ea typeface="Calibri (MS)"/>
                  <a:cs typeface="Calibri (MS)"/>
                  <a:sym typeface="Calibri (MS)"/>
                </a:rPr>
                <a:t>- XPT</a:t>
              </a:r>
            </a:p>
            <a:p>
              <a:pPr algn="ctr">
                <a:lnSpc>
                  <a:spcPts val="3375"/>
                </a:lnSpc>
              </a:pPr>
              <a:r>
                <a:rPr lang="en-US" sz="2411" b="1">
                  <a:solidFill>
                    <a:srgbClr val="FFFFFF"/>
                  </a:solidFill>
                  <a:latin typeface="Calibri (MS) Bold"/>
                  <a:ea typeface="Calibri (MS) Bold"/>
                  <a:cs typeface="Calibri (MS) Bold"/>
                  <a:sym typeface="Calibri (MS) Bold"/>
                </a:rPr>
                <a:t>Currency -</a:t>
              </a:r>
              <a:r>
                <a:rPr lang="en-US" sz="2411">
                  <a:solidFill>
                    <a:srgbClr val="FFFFFF"/>
                  </a:solidFill>
                  <a:latin typeface="Calibri (MS)"/>
                  <a:ea typeface="Calibri (MS)"/>
                  <a:cs typeface="Calibri (MS)"/>
                  <a:sym typeface="Calibri (MS)"/>
                </a:rPr>
                <a:t> GBP</a:t>
              </a:r>
            </a:p>
          </p:txBody>
        </p:sp>
      </p:grpSp>
      <p:sp>
        <p:nvSpPr>
          <p:cNvPr id="10" name="TextBox 10"/>
          <p:cNvSpPr txBox="1"/>
          <p:nvPr/>
        </p:nvSpPr>
        <p:spPr>
          <a:xfrm>
            <a:off x="1028700" y="2086570"/>
            <a:ext cx="6354284" cy="1502876"/>
          </a:xfrm>
          <a:prstGeom prst="rect">
            <a:avLst/>
          </a:prstGeom>
        </p:spPr>
        <p:txBody>
          <a:bodyPr lIns="0" tIns="0" rIns="0" bIns="0" rtlCol="0" anchor="t">
            <a:spAutoFit/>
          </a:bodyPr>
          <a:lstStyle/>
          <a:p>
            <a:pPr algn="ctr">
              <a:lnSpc>
                <a:spcPts val="6011"/>
              </a:lnSpc>
            </a:pPr>
            <a:r>
              <a:rPr lang="en-US" sz="4293" b="1">
                <a:solidFill>
                  <a:srgbClr val="FFFFFF"/>
                </a:solidFill>
                <a:latin typeface="Canva Sans Bold"/>
                <a:ea typeface="Canva Sans Bold"/>
                <a:cs typeface="Canva Sans Bold"/>
                <a:sym typeface="Canva Sans Bold"/>
              </a:rPr>
              <a:t>Our Portfolio securities </a:t>
            </a:r>
          </a:p>
          <a:p>
            <a:pPr algn="ctr">
              <a:lnSpc>
                <a:spcPts val="6011"/>
              </a:lnSpc>
            </a:pPr>
            <a:r>
              <a:rPr lang="en-US" sz="4293" b="1">
                <a:solidFill>
                  <a:srgbClr val="FFFFFF"/>
                </a:solidFill>
                <a:latin typeface="Canva Sans Bold"/>
                <a:ea typeface="Canva Sans Bold"/>
                <a:cs typeface="Canva Sans Bold"/>
                <a:sym typeface="Canva Sans Bold"/>
              </a:rPr>
              <a:t> </a:t>
            </a:r>
          </a:p>
        </p:txBody>
      </p:sp>
      <p:sp>
        <p:nvSpPr>
          <p:cNvPr id="11" name="AutoShape 11"/>
          <p:cNvSpPr/>
          <p:nvPr/>
        </p:nvSpPr>
        <p:spPr>
          <a:xfrm>
            <a:off x="785276" y="2966414"/>
            <a:ext cx="6597708" cy="0"/>
          </a:xfrm>
          <a:prstGeom prst="line">
            <a:avLst/>
          </a:prstGeom>
          <a:ln w="38100" cap="flat">
            <a:solidFill>
              <a:srgbClr val="FBFBFB"/>
            </a:solidFill>
            <a:prstDash val="solid"/>
            <a:headEnd type="none" w="sm" len="sm"/>
            <a:tailEnd type="none" w="sm" len="sm"/>
          </a:ln>
        </p:spPr>
      </p:sp>
      <p:grpSp>
        <p:nvGrpSpPr>
          <p:cNvPr id="12" name="Group 12"/>
          <p:cNvGrpSpPr/>
          <p:nvPr/>
        </p:nvGrpSpPr>
        <p:grpSpPr>
          <a:xfrm>
            <a:off x="1028700" y="4956302"/>
            <a:ext cx="6149954" cy="4967782"/>
            <a:chOff x="0" y="0"/>
            <a:chExt cx="1619741" cy="1308387"/>
          </a:xfrm>
        </p:grpSpPr>
        <p:sp>
          <p:nvSpPr>
            <p:cNvPr id="13" name="Freeform 13"/>
            <p:cNvSpPr/>
            <p:nvPr/>
          </p:nvSpPr>
          <p:spPr>
            <a:xfrm>
              <a:off x="0" y="0"/>
              <a:ext cx="1619741" cy="1308387"/>
            </a:xfrm>
            <a:custGeom>
              <a:avLst/>
              <a:gdLst/>
              <a:ahLst/>
              <a:cxnLst/>
              <a:rect l="l" t="t" r="r" b="b"/>
              <a:pathLst>
                <a:path w="1619741" h="1308387">
                  <a:moveTo>
                    <a:pt x="64202" y="0"/>
                  </a:moveTo>
                  <a:lnTo>
                    <a:pt x="1555539" y="0"/>
                  </a:lnTo>
                  <a:cubicBezTo>
                    <a:pt x="1590997" y="0"/>
                    <a:pt x="1619741" y="28744"/>
                    <a:pt x="1619741" y="64202"/>
                  </a:cubicBezTo>
                  <a:lnTo>
                    <a:pt x="1619741" y="1244185"/>
                  </a:lnTo>
                  <a:cubicBezTo>
                    <a:pt x="1619741" y="1261213"/>
                    <a:pt x="1612977" y="1277543"/>
                    <a:pt x="1600937" y="1289583"/>
                  </a:cubicBezTo>
                  <a:cubicBezTo>
                    <a:pt x="1588897" y="1301623"/>
                    <a:pt x="1572567" y="1308387"/>
                    <a:pt x="1555539" y="1308387"/>
                  </a:cubicBezTo>
                  <a:lnTo>
                    <a:pt x="64202" y="1308387"/>
                  </a:lnTo>
                  <a:cubicBezTo>
                    <a:pt x="47174" y="1308387"/>
                    <a:pt x="30844" y="1301623"/>
                    <a:pt x="18804" y="1289583"/>
                  </a:cubicBezTo>
                  <a:cubicBezTo>
                    <a:pt x="6764" y="1277543"/>
                    <a:pt x="0" y="1261213"/>
                    <a:pt x="0" y="1244185"/>
                  </a:cubicBezTo>
                  <a:lnTo>
                    <a:pt x="0" y="64202"/>
                  </a:lnTo>
                  <a:cubicBezTo>
                    <a:pt x="0" y="47174"/>
                    <a:pt x="6764" y="30844"/>
                    <a:pt x="18804" y="18804"/>
                  </a:cubicBezTo>
                  <a:cubicBezTo>
                    <a:pt x="30844" y="6764"/>
                    <a:pt x="47174" y="0"/>
                    <a:pt x="64202" y="0"/>
                  </a:cubicBezTo>
                  <a:close/>
                </a:path>
              </a:pathLst>
            </a:custGeom>
            <a:solidFill>
              <a:srgbClr val="653427"/>
            </a:solidFill>
          </p:spPr>
        </p:sp>
        <p:sp>
          <p:nvSpPr>
            <p:cNvPr id="14" name="TextBox 14"/>
            <p:cNvSpPr txBox="1"/>
            <p:nvPr/>
          </p:nvSpPr>
          <p:spPr>
            <a:xfrm>
              <a:off x="0" y="-152400"/>
              <a:ext cx="1619741" cy="1460787"/>
            </a:xfrm>
            <a:prstGeom prst="rect">
              <a:avLst/>
            </a:prstGeom>
          </p:spPr>
          <p:txBody>
            <a:bodyPr lIns="50800" tIns="50800" rIns="50800" bIns="50800" rtlCol="0" anchor="ctr"/>
            <a:lstStyle/>
            <a:p>
              <a:pPr algn="ctr">
                <a:lnSpc>
                  <a:spcPts val="5615"/>
                </a:lnSpc>
              </a:pPr>
              <a:r>
                <a:rPr lang="en-US" sz="4011" b="1">
                  <a:solidFill>
                    <a:srgbClr val="FFFFFF"/>
                  </a:solidFill>
                  <a:latin typeface="Calibri (MS) Bold"/>
                  <a:ea typeface="Calibri (MS) Bold"/>
                  <a:cs typeface="Calibri (MS) Bold"/>
                  <a:sym typeface="Calibri (MS) Bold"/>
                </a:rPr>
                <a:t>Parameters for our Portfolio</a:t>
              </a:r>
            </a:p>
            <a:p>
              <a:pPr algn="ctr">
                <a:lnSpc>
                  <a:spcPts val="3655"/>
                </a:lnSpc>
              </a:pPr>
              <a:r>
                <a:rPr lang="en-US" sz="2611" b="1">
                  <a:solidFill>
                    <a:srgbClr val="FFFFFF"/>
                  </a:solidFill>
                  <a:latin typeface="Calibri (MS) Bold"/>
                  <a:ea typeface="Calibri (MS) Bold"/>
                  <a:cs typeface="Calibri (MS) Bold"/>
                  <a:sym typeface="Calibri (MS) Bold"/>
                </a:rPr>
                <a:t>Sliding Windows for the equities </a:t>
              </a:r>
            </a:p>
            <a:p>
              <a:pPr algn="ctr">
                <a:lnSpc>
                  <a:spcPts val="2955"/>
                </a:lnSpc>
              </a:pPr>
              <a:r>
                <a:rPr lang="en-US" sz="2111">
                  <a:solidFill>
                    <a:srgbClr val="FFFFFF"/>
                  </a:solidFill>
                  <a:latin typeface="Calibri (MS)"/>
                  <a:ea typeface="Calibri (MS)"/>
                  <a:cs typeface="Calibri (MS)"/>
                  <a:sym typeface="Calibri (MS)"/>
                </a:rPr>
                <a:t>Slow Window = 235, Fast Window = 22</a:t>
              </a:r>
            </a:p>
            <a:p>
              <a:pPr algn="ctr">
                <a:lnSpc>
                  <a:spcPts val="3655"/>
                </a:lnSpc>
              </a:pPr>
              <a:r>
                <a:rPr lang="en-US" sz="2611" b="1">
                  <a:solidFill>
                    <a:srgbClr val="FFFFFF"/>
                  </a:solidFill>
                  <a:latin typeface="Calibri (MS) Bold"/>
                  <a:ea typeface="Calibri (MS) Bold"/>
                  <a:cs typeface="Calibri (MS) Bold"/>
                  <a:sym typeface="Calibri (MS) Bold"/>
                </a:rPr>
                <a:t>Sliding Windows for rest of the instruments</a:t>
              </a:r>
              <a:r>
                <a:rPr lang="en-US" sz="2611">
                  <a:solidFill>
                    <a:srgbClr val="FFFFFF"/>
                  </a:solidFill>
                  <a:latin typeface="Calibri (MS)"/>
                  <a:ea typeface="Calibri (MS)"/>
                  <a:cs typeface="Calibri (MS)"/>
                  <a:sym typeface="Calibri (MS)"/>
                </a:rPr>
                <a:t> </a:t>
              </a:r>
            </a:p>
            <a:p>
              <a:pPr algn="ctr">
                <a:lnSpc>
                  <a:spcPts val="2955"/>
                </a:lnSpc>
              </a:pPr>
              <a:r>
                <a:rPr lang="en-US" sz="2111">
                  <a:solidFill>
                    <a:srgbClr val="FFFFFF"/>
                  </a:solidFill>
                  <a:latin typeface="Calibri (MS)"/>
                  <a:ea typeface="Calibri (MS)"/>
                  <a:cs typeface="Calibri (MS)"/>
                  <a:sym typeface="Calibri (MS)"/>
                </a:rPr>
                <a:t>Slow Window = 105, Fast Window = 87</a:t>
              </a:r>
            </a:p>
            <a:p>
              <a:pPr algn="ctr">
                <a:lnSpc>
                  <a:spcPts val="3795"/>
                </a:lnSpc>
              </a:pPr>
              <a:r>
                <a:rPr lang="en-US" sz="2711" b="1">
                  <a:solidFill>
                    <a:srgbClr val="FFFFFF"/>
                  </a:solidFill>
                  <a:latin typeface="Calibri (MS) Bold"/>
                  <a:ea typeface="Calibri (MS) Bold"/>
                  <a:cs typeface="Calibri (MS) Bold"/>
                  <a:sym typeface="Calibri (MS) Bold"/>
                </a:rPr>
                <a:t>Lookback Window and Stddev for the Bollinger Band Strategy </a:t>
              </a:r>
            </a:p>
            <a:p>
              <a:pPr algn="ctr">
                <a:lnSpc>
                  <a:spcPts val="2955"/>
                </a:lnSpc>
              </a:pPr>
              <a:r>
                <a:rPr lang="en-US" sz="2111">
                  <a:solidFill>
                    <a:srgbClr val="FFFFFF"/>
                  </a:solidFill>
                  <a:latin typeface="Calibri (MS)"/>
                  <a:ea typeface="Calibri (MS)"/>
                  <a:cs typeface="Calibri (MS)"/>
                  <a:sym typeface="Calibri (MS)"/>
                </a:rPr>
                <a:t>Lookback Window = 22, </a:t>
              </a:r>
            </a:p>
            <a:p>
              <a:pPr algn="ctr">
                <a:lnSpc>
                  <a:spcPts val="2955"/>
                </a:lnSpc>
              </a:pPr>
              <a:r>
                <a:rPr lang="en-US" sz="2111">
                  <a:solidFill>
                    <a:srgbClr val="FFFFFF"/>
                  </a:solidFill>
                  <a:latin typeface="Calibri (MS)"/>
                  <a:ea typeface="Calibri (MS)"/>
                  <a:cs typeface="Calibri (MS)"/>
                  <a:sym typeface="Calibri (MS)"/>
                </a:rPr>
                <a:t>Standard Deviation Band = 2</a:t>
              </a:r>
            </a:p>
          </p:txBody>
        </p:sp>
      </p:grpSp>
      <p:sp>
        <p:nvSpPr>
          <p:cNvPr id="15" name="TextBox 15"/>
          <p:cNvSpPr txBox="1"/>
          <p:nvPr/>
        </p:nvSpPr>
        <p:spPr>
          <a:xfrm>
            <a:off x="17744409" y="9706610"/>
            <a:ext cx="459581"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11</a:t>
            </a:r>
          </a:p>
          <a:p>
            <a:pPr algn="ctr">
              <a:lnSpc>
                <a:spcPts val="4759"/>
              </a:lnSpc>
            </a:pPr>
            <a:endParaRPr lang="en-US" sz="3399">
              <a:solidFill>
                <a:srgbClr val="000000"/>
              </a:solidFill>
              <a:latin typeface="Canva Sans"/>
              <a:ea typeface="Canva Sans"/>
              <a:cs typeface="Canva Sans"/>
              <a:sym typeface="Canva Sans"/>
            </a:endParaRPr>
          </a:p>
        </p:txBody>
      </p:sp>
      <p:grpSp>
        <p:nvGrpSpPr>
          <p:cNvPr id="16" name="Group 16"/>
          <p:cNvGrpSpPr/>
          <p:nvPr/>
        </p:nvGrpSpPr>
        <p:grpSpPr>
          <a:xfrm>
            <a:off x="10652544" y="1407641"/>
            <a:ext cx="5807557" cy="1473230"/>
            <a:chOff x="0" y="0"/>
            <a:chExt cx="1529562" cy="388011"/>
          </a:xfrm>
        </p:grpSpPr>
        <p:sp>
          <p:nvSpPr>
            <p:cNvPr id="17" name="Freeform 17"/>
            <p:cNvSpPr/>
            <p:nvPr/>
          </p:nvSpPr>
          <p:spPr>
            <a:xfrm>
              <a:off x="0" y="0"/>
              <a:ext cx="1529562" cy="388011"/>
            </a:xfrm>
            <a:custGeom>
              <a:avLst/>
              <a:gdLst/>
              <a:ahLst/>
              <a:cxnLst/>
              <a:rect l="l" t="t" r="r" b="b"/>
              <a:pathLst>
                <a:path w="1529562" h="388011">
                  <a:moveTo>
                    <a:pt x="67987" y="0"/>
                  </a:moveTo>
                  <a:lnTo>
                    <a:pt x="1461576" y="0"/>
                  </a:lnTo>
                  <a:cubicBezTo>
                    <a:pt x="1499124" y="0"/>
                    <a:pt x="1529562" y="30439"/>
                    <a:pt x="1529562" y="67987"/>
                  </a:cubicBezTo>
                  <a:lnTo>
                    <a:pt x="1529562" y="320024"/>
                  </a:lnTo>
                  <a:cubicBezTo>
                    <a:pt x="1529562" y="338056"/>
                    <a:pt x="1522400" y="355348"/>
                    <a:pt x="1509650" y="368098"/>
                  </a:cubicBezTo>
                  <a:cubicBezTo>
                    <a:pt x="1496900" y="380848"/>
                    <a:pt x="1479607" y="388011"/>
                    <a:pt x="1461576" y="388011"/>
                  </a:cubicBezTo>
                  <a:lnTo>
                    <a:pt x="67987" y="388011"/>
                  </a:lnTo>
                  <a:cubicBezTo>
                    <a:pt x="30439" y="388011"/>
                    <a:pt x="0" y="357572"/>
                    <a:pt x="0" y="320024"/>
                  </a:cubicBezTo>
                  <a:lnTo>
                    <a:pt x="0" y="67987"/>
                  </a:lnTo>
                  <a:cubicBezTo>
                    <a:pt x="0" y="49956"/>
                    <a:pt x="7163" y="32663"/>
                    <a:pt x="19913" y="19913"/>
                  </a:cubicBezTo>
                  <a:cubicBezTo>
                    <a:pt x="32663" y="7163"/>
                    <a:pt x="49956" y="0"/>
                    <a:pt x="67987" y="0"/>
                  </a:cubicBezTo>
                  <a:close/>
                </a:path>
              </a:pathLst>
            </a:custGeom>
            <a:solidFill>
              <a:srgbClr val="653427"/>
            </a:solidFill>
          </p:spPr>
        </p:sp>
        <p:sp>
          <p:nvSpPr>
            <p:cNvPr id="18" name="TextBox 18"/>
            <p:cNvSpPr txBox="1"/>
            <p:nvPr/>
          </p:nvSpPr>
          <p:spPr>
            <a:xfrm>
              <a:off x="0" y="-238125"/>
              <a:ext cx="1529562" cy="626136"/>
            </a:xfrm>
            <a:prstGeom prst="rect">
              <a:avLst/>
            </a:prstGeom>
          </p:spPr>
          <p:txBody>
            <a:bodyPr lIns="50800" tIns="50800" rIns="50800" bIns="50800" rtlCol="0" anchor="ctr"/>
            <a:lstStyle/>
            <a:p>
              <a:pPr algn="ctr">
                <a:lnSpc>
                  <a:spcPts val="8135"/>
                </a:lnSpc>
              </a:pPr>
              <a:r>
                <a:rPr lang="en-US" sz="5811">
                  <a:solidFill>
                    <a:srgbClr val="FFFFFF"/>
                  </a:solidFill>
                  <a:latin typeface="Calibri (MS)"/>
                  <a:ea typeface="Calibri (MS)"/>
                  <a:cs typeface="Calibri (MS)"/>
                  <a:sym typeface="Calibri (MS)"/>
                </a:rPr>
                <a:t>Sharp Ratio</a:t>
              </a:r>
            </a:p>
            <a:p>
              <a:pPr algn="ctr">
                <a:lnSpc>
                  <a:spcPts val="1975"/>
                </a:lnSpc>
              </a:pPr>
              <a:endParaRPr lang="en-US" sz="5811">
                <a:solidFill>
                  <a:srgbClr val="FFFFFF"/>
                </a:solidFill>
                <a:latin typeface="Calibri (MS)"/>
                <a:ea typeface="Calibri (MS)"/>
                <a:cs typeface="Calibri (MS)"/>
                <a:sym typeface="Calibri (MS)"/>
              </a:endParaRPr>
            </a:p>
          </p:txBody>
        </p:sp>
      </p:grpSp>
      <p:grpSp>
        <p:nvGrpSpPr>
          <p:cNvPr id="19" name="Group 19"/>
          <p:cNvGrpSpPr/>
          <p:nvPr/>
        </p:nvGrpSpPr>
        <p:grpSpPr>
          <a:xfrm>
            <a:off x="8114675" y="3128550"/>
            <a:ext cx="4121438" cy="1310504"/>
            <a:chOff x="0" y="0"/>
            <a:chExt cx="1085482" cy="345153"/>
          </a:xfrm>
        </p:grpSpPr>
        <p:sp>
          <p:nvSpPr>
            <p:cNvPr id="20" name="Freeform 20"/>
            <p:cNvSpPr/>
            <p:nvPr/>
          </p:nvSpPr>
          <p:spPr>
            <a:xfrm>
              <a:off x="0" y="0"/>
              <a:ext cx="1085482" cy="345153"/>
            </a:xfrm>
            <a:custGeom>
              <a:avLst/>
              <a:gdLst/>
              <a:ahLst/>
              <a:cxnLst/>
              <a:rect l="l" t="t" r="r" b="b"/>
              <a:pathLst>
                <a:path w="1085482" h="345153">
                  <a:moveTo>
                    <a:pt x="95801" y="0"/>
                  </a:moveTo>
                  <a:lnTo>
                    <a:pt x="989681" y="0"/>
                  </a:lnTo>
                  <a:cubicBezTo>
                    <a:pt x="1042590" y="0"/>
                    <a:pt x="1085482" y="42892"/>
                    <a:pt x="1085482" y="95801"/>
                  </a:cubicBezTo>
                  <a:lnTo>
                    <a:pt x="1085482" y="249352"/>
                  </a:lnTo>
                  <a:cubicBezTo>
                    <a:pt x="1085482" y="274760"/>
                    <a:pt x="1075388" y="299128"/>
                    <a:pt x="1057422" y="317094"/>
                  </a:cubicBezTo>
                  <a:cubicBezTo>
                    <a:pt x="1039456" y="335060"/>
                    <a:pt x="1015089" y="345153"/>
                    <a:pt x="989681" y="345153"/>
                  </a:cubicBezTo>
                  <a:lnTo>
                    <a:pt x="95801" y="345153"/>
                  </a:lnTo>
                  <a:cubicBezTo>
                    <a:pt x="70393" y="345153"/>
                    <a:pt x="46026" y="335060"/>
                    <a:pt x="28059" y="317094"/>
                  </a:cubicBezTo>
                  <a:cubicBezTo>
                    <a:pt x="10093" y="299128"/>
                    <a:pt x="0" y="274760"/>
                    <a:pt x="0" y="249352"/>
                  </a:cubicBezTo>
                  <a:lnTo>
                    <a:pt x="0" y="95801"/>
                  </a:lnTo>
                  <a:cubicBezTo>
                    <a:pt x="0" y="70393"/>
                    <a:pt x="10093" y="46026"/>
                    <a:pt x="28059" y="28059"/>
                  </a:cubicBezTo>
                  <a:cubicBezTo>
                    <a:pt x="46026" y="10093"/>
                    <a:pt x="70393" y="0"/>
                    <a:pt x="95801" y="0"/>
                  </a:cubicBezTo>
                  <a:close/>
                </a:path>
              </a:pathLst>
            </a:custGeom>
            <a:solidFill>
              <a:srgbClr val="653427"/>
            </a:solidFill>
          </p:spPr>
        </p:sp>
        <p:sp>
          <p:nvSpPr>
            <p:cNvPr id="21" name="TextBox 21"/>
            <p:cNvSpPr txBox="1"/>
            <p:nvPr/>
          </p:nvSpPr>
          <p:spPr>
            <a:xfrm>
              <a:off x="0" y="-133350"/>
              <a:ext cx="1085482" cy="478503"/>
            </a:xfrm>
            <a:prstGeom prst="rect">
              <a:avLst/>
            </a:prstGeom>
          </p:spPr>
          <p:txBody>
            <a:bodyPr lIns="50800" tIns="50800" rIns="50800" bIns="50800" rtlCol="0" anchor="ctr"/>
            <a:lstStyle/>
            <a:p>
              <a:pPr algn="ctr">
                <a:lnSpc>
                  <a:spcPts val="5055"/>
                </a:lnSpc>
              </a:pPr>
              <a:r>
                <a:rPr lang="en-US" sz="3611">
                  <a:solidFill>
                    <a:srgbClr val="FFFFFF"/>
                  </a:solidFill>
                  <a:latin typeface="Calibri (MS)"/>
                  <a:ea typeface="Calibri (MS)"/>
                  <a:cs typeface="Calibri (MS)"/>
                  <a:sym typeface="Calibri (MS)"/>
                </a:rPr>
                <a:t>Bench Mark Strategy</a:t>
              </a:r>
            </a:p>
            <a:p>
              <a:pPr algn="ctr">
                <a:lnSpc>
                  <a:spcPts val="1975"/>
                </a:lnSpc>
              </a:pPr>
              <a:endParaRPr lang="en-US" sz="3611">
                <a:solidFill>
                  <a:srgbClr val="FFFFFF"/>
                </a:solidFill>
                <a:latin typeface="Calibri (MS)"/>
                <a:ea typeface="Calibri (MS)"/>
                <a:cs typeface="Calibri (MS)"/>
                <a:sym typeface="Calibri (MS)"/>
              </a:endParaRPr>
            </a:p>
          </p:txBody>
        </p:sp>
      </p:grpSp>
      <p:grpSp>
        <p:nvGrpSpPr>
          <p:cNvPr id="22" name="Group 22"/>
          <p:cNvGrpSpPr/>
          <p:nvPr/>
        </p:nvGrpSpPr>
        <p:grpSpPr>
          <a:xfrm>
            <a:off x="8114675" y="7518555"/>
            <a:ext cx="4121438" cy="1473230"/>
            <a:chOff x="0" y="0"/>
            <a:chExt cx="1085482" cy="388011"/>
          </a:xfrm>
        </p:grpSpPr>
        <p:sp>
          <p:nvSpPr>
            <p:cNvPr id="23" name="Freeform 23"/>
            <p:cNvSpPr/>
            <p:nvPr/>
          </p:nvSpPr>
          <p:spPr>
            <a:xfrm>
              <a:off x="0" y="0"/>
              <a:ext cx="1085482" cy="388011"/>
            </a:xfrm>
            <a:custGeom>
              <a:avLst/>
              <a:gdLst/>
              <a:ahLst/>
              <a:cxnLst/>
              <a:rect l="l" t="t" r="r" b="b"/>
              <a:pathLst>
                <a:path w="1085482" h="388011">
                  <a:moveTo>
                    <a:pt x="95801" y="0"/>
                  </a:moveTo>
                  <a:lnTo>
                    <a:pt x="989681" y="0"/>
                  </a:lnTo>
                  <a:cubicBezTo>
                    <a:pt x="1042590" y="0"/>
                    <a:pt x="1085482" y="42892"/>
                    <a:pt x="1085482" y="95801"/>
                  </a:cubicBezTo>
                  <a:lnTo>
                    <a:pt x="1085482" y="292210"/>
                  </a:lnTo>
                  <a:cubicBezTo>
                    <a:pt x="1085482" y="317618"/>
                    <a:pt x="1075388" y="341986"/>
                    <a:pt x="1057422" y="359952"/>
                  </a:cubicBezTo>
                  <a:cubicBezTo>
                    <a:pt x="1039456" y="377918"/>
                    <a:pt x="1015089" y="388011"/>
                    <a:pt x="989681" y="388011"/>
                  </a:cubicBezTo>
                  <a:lnTo>
                    <a:pt x="95801" y="388011"/>
                  </a:lnTo>
                  <a:cubicBezTo>
                    <a:pt x="42892" y="388011"/>
                    <a:pt x="0" y="345120"/>
                    <a:pt x="0" y="292210"/>
                  </a:cubicBezTo>
                  <a:lnTo>
                    <a:pt x="0" y="95801"/>
                  </a:lnTo>
                  <a:cubicBezTo>
                    <a:pt x="0" y="70393"/>
                    <a:pt x="10093" y="46026"/>
                    <a:pt x="28059" y="28059"/>
                  </a:cubicBezTo>
                  <a:cubicBezTo>
                    <a:pt x="46026" y="10093"/>
                    <a:pt x="70393" y="0"/>
                    <a:pt x="95801" y="0"/>
                  </a:cubicBezTo>
                  <a:close/>
                </a:path>
              </a:pathLst>
            </a:custGeom>
            <a:solidFill>
              <a:srgbClr val="653427"/>
            </a:solidFill>
          </p:spPr>
        </p:sp>
        <p:sp>
          <p:nvSpPr>
            <p:cNvPr id="24" name="TextBox 24"/>
            <p:cNvSpPr txBox="1"/>
            <p:nvPr/>
          </p:nvSpPr>
          <p:spPr>
            <a:xfrm>
              <a:off x="0" y="-161925"/>
              <a:ext cx="1085482" cy="549936"/>
            </a:xfrm>
            <a:prstGeom prst="rect">
              <a:avLst/>
            </a:prstGeom>
          </p:spPr>
          <p:txBody>
            <a:bodyPr lIns="50800" tIns="50800" rIns="50800" bIns="50800" rtlCol="0" anchor="ctr"/>
            <a:lstStyle/>
            <a:p>
              <a:pPr algn="ctr">
                <a:lnSpc>
                  <a:spcPts val="5895"/>
                </a:lnSpc>
              </a:pPr>
              <a:r>
                <a:rPr lang="en-US" sz="4211">
                  <a:solidFill>
                    <a:srgbClr val="FFFFFF"/>
                  </a:solidFill>
                  <a:latin typeface="Calibri (MS)"/>
                  <a:ea typeface="Calibri (MS)"/>
                  <a:cs typeface="Calibri (MS)"/>
                  <a:sym typeface="Calibri (MS)"/>
                </a:rPr>
                <a:t>MA- Flat Strategy</a:t>
              </a:r>
            </a:p>
            <a:p>
              <a:pPr algn="ctr">
                <a:lnSpc>
                  <a:spcPts val="155"/>
                </a:lnSpc>
              </a:pPr>
              <a:endParaRPr lang="en-US" sz="4211">
                <a:solidFill>
                  <a:srgbClr val="FFFFFF"/>
                </a:solidFill>
                <a:latin typeface="Calibri (MS)"/>
                <a:ea typeface="Calibri (MS)"/>
                <a:cs typeface="Calibri (MS)"/>
                <a:sym typeface="Calibri (MS)"/>
              </a:endParaRPr>
            </a:p>
          </p:txBody>
        </p:sp>
      </p:grpSp>
      <p:grpSp>
        <p:nvGrpSpPr>
          <p:cNvPr id="25" name="Group 25"/>
          <p:cNvGrpSpPr/>
          <p:nvPr/>
        </p:nvGrpSpPr>
        <p:grpSpPr>
          <a:xfrm>
            <a:off x="13814885" y="3261871"/>
            <a:ext cx="4274240" cy="1113742"/>
            <a:chOff x="0" y="0"/>
            <a:chExt cx="1125726" cy="293331"/>
          </a:xfrm>
        </p:grpSpPr>
        <p:sp>
          <p:nvSpPr>
            <p:cNvPr id="26" name="Freeform 26"/>
            <p:cNvSpPr/>
            <p:nvPr/>
          </p:nvSpPr>
          <p:spPr>
            <a:xfrm>
              <a:off x="0" y="0"/>
              <a:ext cx="1125726" cy="293331"/>
            </a:xfrm>
            <a:custGeom>
              <a:avLst/>
              <a:gdLst/>
              <a:ahLst/>
              <a:cxnLst/>
              <a:rect l="l" t="t" r="r" b="b"/>
              <a:pathLst>
                <a:path w="1125726" h="293331">
                  <a:moveTo>
                    <a:pt x="92376" y="0"/>
                  </a:moveTo>
                  <a:lnTo>
                    <a:pt x="1033350" y="0"/>
                  </a:lnTo>
                  <a:cubicBezTo>
                    <a:pt x="1057849" y="0"/>
                    <a:pt x="1081346" y="9732"/>
                    <a:pt x="1098669" y="27056"/>
                  </a:cubicBezTo>
                  <a:cubicBezTo>
                    <a:pt x="1115993" y="44380"/>
                    <a:pt x="1125726" y="67876"/>
                    <a:pt x="1125726" y="92376"/>
                  </a:cubicBezTo>
                  <a:lnTo>
                    <a:pt x="1125726" y="200955"/>
                  </a:lnTo>
                  <a:cubicBezTo>
                    <a:pt x="1125726" y="225455"/>
                    <a:pt x="1115993" y="248951"/>
                    <a:pt x="1098669" y="266275"/>
                  </a:cubicBezTo>
                  <a:cubicBezTo>
                    <a:pt x="1081346" y="283599"/>
                    <a:pt x="1057849" y="293331"/>
                    <a:pt x="1033350" y="293331"/>
                  </a:cubicBezTo>
                  <a:lnTo>
                    <a:pt x="92376" y="293331"/>
                  </a:lnTo>
                  <a:cubicBezTo>
                    <a:pt x="67876" y="293331"/>
                    <a:pt x="44380" y="283599"/>
                    <a:pt x="27056" y="266275"/>
                  </a:cubicBezTo>
                  <a:cubicBezTo>
                    <a:pt x="9732" y="248951"/>
                    <a:pt x="0" y="225455"/>
                    <a:pt x="0" y="200955"/>
                  </a:cubicBezTo>
                  <a:lnTo>
                    <a:pt x="0" y="92376"/>
                  </a:lnTo>
                  <a:cubicBezTo>
                    <a:pt x="0" y="67876"/>
                    <a:pt x="9732" y="44380"/>
                    <a:pt x="27056" y="27056"/>
                  </a:cubicBezTo>
                  <a:cubicBezTo>
                    <a:pt x="44380" y="9732"/>
                    <a:pt x="67876" y="0"/>
                    <a:pt x="92376" y="0"/>
                  </a:cubicBezTo>
                  <a:close/>
                </a:path>
              </a:pathLst>
            </a:custGeom>
            <a:solidFill>
              <a:srgbClr val="653427"/>
            </a:solidFill>
          </p:spPr>
        </p:sp>
        <p:sp>
          <p:nvSpPr>
            <p:cNvPr id="27" name="TextBox 27"/>
            <p:cNvSpPr txBox="1"/>
            <p:nvPr/>
          </p:nvSpPr>
          <p:spPr>
            <a:xfrm>
              <a:off x="0" y="-161925"/>
              <a:ext cx="1125726" cy="455256"/>
            </a:xfrm>
            <a:prstGeom prst="rect">
              <a:avLst/>
            </a:prstGeom>
          </p:spPr>
          <p:txBody>
            <a:bodyPr lIns="50800" tIns="50800" rIns="50800" bIns="50800" rtlCol="0" anchor="ctr"/>
            <a:lstStyle/>
            <a:p>
              <a:pPr algn="ctr">
                <a:lnSpc>
                  <a:spcPts val="5755"/>
                </a:lnSpc>
              </a:pPr>
              <a:r>
                <a:rPr lang="en-US" sz="4111">
                  <a:solidFill>
                    <a:srgbClr val="FFFFFF"/>
                  </a:solidFill>
                  <a:latin typeface="Calibri (MS)"/>
                  <a:ea typeface="Calibri (MS)"/>
                  <a:cs typeface="Calibri (MS)"/>
                  <a:sym typeface="Calibri (MS)"/>
                </a:rPr>
                <a:t>MA-Short Strategy</a:t>
              </a:r>
            </a:p>
            <a:p>
              <a:pPr algn="ctr">
                <a:lnSpc>
                  <a:spcPts val="1975"/>
                </a:lnSpc>
              </a:pPr>
              <a:endParaRPr lang="en-US" sz="4111">
                <a:solidFill>
                  <a:srgbClr val="FFFFFF"/>
                </a:solidFill>
                <a:latin typeface="Calibri (MS)"/>
                <a:ea typeface="Calibri (MS)"/>
                <a:cs typeface="Calibri (MS)"/>
                <a:sym typeface="Calibri (MS)"/>
              </a:endParaRPr>
            </a:p>
          </p:txBody>
        </p:sp>
      </p:grpSp>
      <p:grpSp>
        <p:nvGrpSpPr>
          <p:cNvPr id="28" name="Group 28"/>
          <p:cNvGrpSpPr/>
          <p:nvPr/>
        </p:nvGrpSpPr>
        <p:grpSpPr>
          <a:xfrm>
            <a:off x="13547032" y="7518555"/>
            <a:ext cx="4542092" cy="1473230"/>
            <a:chOff x="0" y="0"/>
            <a:chExt cx="1196271" cy="388011"/>
          </a:xfrm>
        </p:grpSpPr>
        <p:sp>
          <p:nvSpPr>
            <p:cNvPr id="29" name="Freeform 29"/>
            <p:cNvSpPr/>
            <p:nvPr/>
          </p:nvSpPr>
          <p:spPr>
            <a:xfrm>
              <a:off x="0" y="0"/>
              <a:ext cx="1196271" cy="388011"/>
            </a:xfrm>
            <a:custGeom>
              <a:avLst/>
              <a:gdLst/>
              <a:ahLst/>
              <a:cxnLst/>
              <a:rect l="l" t="t" r="r" b="b"/>
              <a:pathLst>
                <a:path w="1196271" h="388011">
                  <a:moveTo>
                    <a:pt x="86929" y="0"/>
                  </a:moveTo>
                  <a:lnTo>
                    <a:pt x="1109343" y="0"/>
                  </a:lnTo>
                  <a:cubicBezTo>
                    <a:pt x="1132398" y="0"/>
                    <a:pt x="1154508" y="9159"/>
                    <a:pt x="1170810" y="25461"/>
                  </a:cubicBezTo>
                  <a:cubicBezTo>
                    <a:pt x="1187113" y="41763"/>
                    <a:pt x="1196271" y="63874"/>
                    <a:pt x="1196271" y="86929"/>
                  </a:cubicBezTo>
                  <a:lnTo>
                    <a:pt x="1196271" y="301083"/>
                  </a:lnTo>
                  <a:cubicBezTo>
                    <a:pt x="1196271" y="349092"/>
                    <a:pt x="1157352" y="388011"/>
                    <a:pt x="1109343" y="388011"/>
                  </a:cubicBezTo>
                  <a:lnTo>
                    <a:pt x="86929" y="388011"/>
                  </a:lnTo>
                  <a:cubicBezTo>
                    <a:pt x="38919" y="388011"/>
                    <a:pt x="0" y="349092"/>
                    <a:pt x="0" y="301083"/>
                  </a:cubicBezTo>
                  <a:lnTo>
                    <a:pt x="0" y="86929"/>
                  </a:lnTo>
                  <a:cubicBezTo>
                    <a:pt x="0" y="38919"/>
                    <a:pt x="38919" y="0"/>
                    <a:pt x="86929" y="0"/>
                  </a:cubicBezTo>
                  <a:close/>
                </a:path>
              </a:pathLst>
            </a:custGeom>
            <a:solidFill>
              <a:srgbClr val="653427"/>
            </a:solidFill>
          </p:spPr>
        </p:sp>
        <p:sp>
          <p:nvSpPr>
            <p:cNvPr id="30" name="TextBox 30"/>
            <p:cNvSpPr txBox="1"/>
            <p:nvPr/>
          </p:nvSpPr>
          <p:spPr>
            <a:xfrm>
              <a:off x="0" y="-161925"/>
              <a:ext cx="1196271" cy="549936"/>
            </a:xfrm>
            <a:prstGeom prst="rect">
              <a:avLst/>
            </a:prstGeom>
          </p:spPr>
          <p:txBody>
            <a:bodyPr lIns="50800" tIns="50800" rIns="50800" bIns="50800" rtlCol="0" anchor="ctr"/>
            <a:lstStyle/>
            <a:p>
              <a:pPr algn="ctr">
                <a:lnSpc>
                  <a:spcPts val="5755"/>
                </a:lnSpc>
              </a:pPr>
              <a:r>
                <a:rPr lang="en-US" sz="4111">
                  <a:solidFill>
                    <a:srgbClr val="FFFFFF"/>
                  </a:solidFill>
                  <a:latin typeface="Calibri (MS)"/>
                  <a:ea typeface="Calibri (MS)"/>
                  <a:cs typeface="Calibri (MS)"/>
                  <a:sym typeface="Calibri (MS)"/>
                </a:rPr>
                <a:t>Bollingers Bond</a:t>
              </a:r>
            </a:p>
            <a:p>
              <a:pPr algn="ctr">
                <a:lnSpc>
                  <a:spcPts val="1975"/>
                </a:lnSpc>
              </a:pPr>
              <a:endParaRPr lang="en-US" sz="4111">
                <a:solidFill>
                  <a:srgbClr val="FFFFFF"/>
                </a:solidFill>
                <a:latin typeface="Calibri (MS)"/>
                <a:ea typeface="Calibri (MS)"/>
                <a:cs typeface="Calibri (MS)"/>
                <a:sym typeface="Calibri (MS)"/>
              </a:endParaRPr>
            </a:p>
          </p:txBody>
        </p:sp>
      </p:grpSp>
      <p:sp>
        <p:nvSpPr>
          <p:cNvPr id="31" name="Freeform 31"/>
          <p:cNvSpPr/>
          <p:nvPr/>
        </p:nvSpPr>
        <p:spPr>
          <a:xfrm>
            <a:off x="10652544" y="3968773"/>
            <a:ext cx="4392201" cy="3823427"/>
          </a:xfrm>
          <a:custGeom>
            <a:avLst/>
            <a:gdLst/>
            <a:ahLst/>
            <a:cxnLst/>
            <a:rect l="l" t="t" r="r" b="b"/>
            <a:pathLst>
              <a:path w="4392201" h="3823427">
                <a:moveTo>
                  <a:pt x="0" y="0"/>
                </a:moveTo>
                <a:lnTo>
                  <a:pt x="4392201" y="0"/>
                </a:lnTo>
                <a:lnTo>
                  <a:pt x="4392201" y="3823427"/>
                </a:lnTo>
                <a:lnTo>
                  <a:pt x="0" y="3823427"/>
                </a:lnTo>
                <a:lnTo>
                  <a:pt x="0" y="0"/>
                </a:lnTo>
                <a:close/>
              </a:path>
            </a:pathLst>
          </a:custGeom>
          <a:blipFill>
            <a:blip r:embed="rId4"/>
            <a:stretch>
              <a:fillRect/>
            </a:stretch>
          </a:blipFill>
        </p:spPr>
      </p:sp>
      <p:sp>
        <p:nvSpPr>
          <p:cNvPr id="32" name="TextBox 32"/>
          <p:cNvSpPr txBox="1"/>
          <p:nvPr/>
        </p:nvSpPr>
        <p:spPr>
          <a:xfrm>
            <a:off x="562566" y="-97750"/>
            <a:ext cx="17526558" cy="1123634"/>
          </a:xfrm>
          <a:prstGeom prst="rect">
            <a:avLst/>
          </a:prstGeom>
        </p:spPr>
        <p:txBody>
          <a:bodyPr lIns="0" tIns="0" rIns="0" bIns="0" rtlCol="0" anchor="t">
            <a:spAutoFit/>
          </a:bodyPr>
          <a:lstStyle/>
          <a:p>
            <a:pPr algn="l">
              <a:lnSpc>
                <a:spcPts val="8942"/>
              </a:lnSpc>
            </a:pPr>
            <a:r>
              <a:rPr lang="en-US" sz="6387" b="1" spc="855">
                <a:solidFill>
                  <a:srgbClr val="FBFBFB"/>
                </a:solidFill>
                <a:latin typeface="Bebas Neue Bold"/>
                <a:ea typeface="Bebas Neue Bold"/>
                <a:cs typeface="Bebas Neue Bold"/>
                <a:sym typeface="Bebas Neue Bold"/>
              </a:rPr>
              <a:t>variations of the equal-weighted portfolio </a:t>
            </a:r>
          </a:p>
        </p:txBody>
      </p:sp>
      <p:sp>
        <p:nvSpPr>
          <p:cNvPr id="33" name="TextBox 33"/>
          <p:cNvSpPr txBox="1"/>
          <p:nvPr/>
        </p:nvSpPr>
        <p:spPr>
          <a:xfrm>
            <a:off x="8798607" y="4664329"/>
            <a:ext cx="1054537" cy="479171"/>
          </a:xfrm>
          <a:prstGeom prst="rect">
            <a:avLst/>
          </a:prstGeom>
        </p:spPr>
        <p:txBody>
          <a:bodyPr lIns="0" tIns="0" rIns="0" bIns="0" rtlCol="0" anchor="t">
            <a:spAutoFit/>
          </a:bodyPr>
          <a:lstStyle/>
          <a:p>
            <a:pPr algn="ctr">
              <a:lnSpc>
                <a:spcPts val="3513"/>
              </a:lnSpc>
              <a:spcBef>
                <a:spcPct val="0"/>
              </a:spcBef>
            </a:pPr>
            <a:r>
              <a:rPr lang="en-US" sz="2509" b="1">
                <a:solidFill>
                  <a:srgbClr val="000000"/>
                </a:solidFill>
                <a:latin typeface="Calibri (MS) Bold"/>
                <a:ea typeface="Calibri (MS) Bold"/>
                <a:cs typeface="Calibri (MS) Bold"/>
                <a:sym typeface="Calibri (MS) Bold"/>
              </a:rPr>
              <a:t>0.19917</a:t>
            </a:r>
          </a:p>
        </p:txBody>
      </p:sp>
      <p:sp>
        <p:nvSpPr>
          <p:cNvPr id="34" name="TextBox 34"/>
          <p:cNvSpPr txBox="1"/>
          <p:nvPr/>
        </p:nvSpPr>
        <p:spPr>
          <a:xfrm>
            <a:off x="8798547" y="6852186"/>
            <a:ext cx="1054596" cy="479171"/>
          </a:xfrm>
          <a:prstGeom prst="rect">
            <a:avLst/>
          </a:prstGeom>
        </p:spPr>
        <p:txBody>
          <a:bodyPr lIns="0" tIns="0" rIns="0" bIns="0" rtlCol="0" anchor="t">
            <a:spAutoFit/>
          </a:bodyPr>
          <a:lstStyle/>
          <a:p>
            <a:pPr algn="ctr">
              <a:lnSpc>
                <a:spcPts val="3513"/>
              </a:lnSpc>
              <a:spcBef>
                <a:spcPct val="0"/>
              </a:spcBef>
            </a:pPr>
            <a:r>
              <a:rPr lang="en-US" sz="2509" b="1">
                <a:solidFill>
                  <a:srgbClr val="000000"/>
                </a:solidFill>
                <a:latin typeface="Calibri (MS) Bold"/>
                <a:ea typeface="Calibri (MS) Bold"/>
                <a:cs typeface="Calibri (MS) Bold"/>
                <a:sym typeface="Calibri (MS) Bold"/>
              </a:rPr>
              <a:t>0.70512</a:t>
            </a:r>
          </a:p>
        </p:txBody>
      </p:sp>
      <p:sp>
        <p:nvSpPr>
          <p:cNvPr id="35" name="TextBox 35"/>
          <p:cNvSpPr txBox="1"/>
          <p:nvPr/>
        </p:nvSpPr>
        <p:spPr>
          <a:xfrm>
            <a:off x="15932803" y="4664329"/>
            <a:ext cx="1054596" cy="479171"/>
          </a:xfrm>
          <a:prstGeom prst="rect">
            <a:avLst/>
          </a:prstGeom>
        </p:spPr>
        <p:txBody>
          <a:bodyPr lIns="0" tIns="0" rIns="0" bIns="0" rtlCol="0" anchor="t">
            <a:spAutoFit/>
          </a:bodyPr>
          <a:lstStyle/>
          <a:p>
            <a:pPr algn="ctr">
              <a:lnSpc>
                <a:spcPts val="3513"/>
              </a:lnSpc>
              <a:spcBef>
                <a:spcPct val="0"/>
              </a:spcBef>
            </a:pPr>
            <a:r>
              <a:rPr lang="en-US" sz="2509" b="1">
                <a:solidFill>
                  <a:srgbClr val="000000"/>
                </a:solidFill>
                <a:latin typeface="Calibri (MS) Bold"/>
                <a:ea typeface="Calibri (MS) Bold"/>
                <a:cs typeface="Calibri (MS) Bold"/>
                <a:sym typeface="Calibri (MS) Bold"/>
              </a:rPr>
              <a:t>0.64590</a:t>
            </a:r>
          </a:p>
        </p:txBody>
      </p:sp>
      <p:sp>
        <p:nvSpPr>
          <p:cNvPr id="36" name="TextBox 36"/>
          <p:cNvSpPr txBox="1"/>
          <p:nvPr/>
        </p:nvSpPr>
        <p:spPr>
          <a:xfrm>
            <a:off x="16016954" y="6852186"/>
            <a:ext cx="1054447" cy="479171"/>
          </a:xfrm>
          <a:prstGeom prst="rect">
            <a:avLst/>
          </a:prstGeom>
        </p:spPr>
        <p:txBody>
          <a:bodyPr lIns="0" tIns="0" rIns="0" bIns="0" rtlCol="0" anchor="t">
            <a:spAutoFit/>
          </a:bodyPr>
          <a:lstStyle/>
          <a:p>
            <a:pPr algn="ctr">
              <a:lnSpc>
                <a:spcPts val="3513"/>
              </a:lnSpc>
              <a:spcBef>
                <a:spcPct val="0"/>
              </a:spcBef>
            </a:pPr>
            <a:r>
              <a:rPr lang="en-US" sz="2509" b="1">
                <a:solidFill>
                  <a:srgbClr val="000000"/>
                </a:solidFill>
                <a:latin typeface="Calibri (MS) Bold"/>
                <a:ea typeface="Calibri (MS) Bold"/>
                <a:cs typeface="Calibri (MS) Bold"/>
                <a:sym typeface="Calibri (MS) Bold"/>
              </a:rPr>
              <a:t>0.06036</a:t>
            </a:r>
          </a:p>
        </p:txBody>
      </p:sp>
      <p:sp>
        <p:nvSpPr>
          <p:cNvPr id="37" name="TextBox 37"/>
          <p:cNvSpPr txBox="1"/>
          <p:nvPr/>
        </p:nvSpPr>
        <p:spPr>
          <a:xfrm>
            <a:off x="10652544" y="5353459"/>
            <a:ext cx="4392201" cy="917321"/>
          </a:xfrm>
          <a:prstGeom prst="rect">
            <a:avLst/>
          </a:prstGeom>
        </p:spPr>
        <p:txBody>
          <a:bodyPr lIns="0" tIns="0" rIns="0" bIns="0" rtlCol="0" anchor="t">
            <a:spAutoFit/>
          </a:bodyPr>
          <a:lstStyle/>
          <a:p>
            <a:pPr algn="ctr">
              <a:lnSpc>
                <a:spcPts val="3513"/>
              </a:lnSpc>
              <a:spcBef>
                <a:spcPct val="0"/>
              </a:spcBef>
            </a:pPr>
            <a:r>
              <a:rPr lang="en-US" sz="2509" b="1">
                <a:solidFill>
                  <a:srgbClr val="000000"/>
                </a:solidFill>
                <a:latin typeface="Calibri (MS) Bold"/>
                <a:ea typeface="Calibri (MS) Bold"/>
                <a:cs typeface="Calibri (MS) Bold"/>
                <a:sym typeface="Calibri (MS) Bold"/>
              </a:rPr>
              <a:t>Maximum</a:t>
            </a:r>
          </a:p>
          <a:p>
            <a:pPr algn="ctr">
              <a:lnSpc>
                <a:spcPts val="3513"/>
              </a:lnSpc>
              <a:spcBef>
                <a:spcPct val="0"/>
              </a:spcBef>
            </a:pPr>
            <a:r>
              <a:rPr lang="en-US" sz="2509" b="1">
                <a:solidFill>
                  <a:srgbClr val="000000"/>
                </a:solidFill>
                <a:latin typeface="Calibri (MS) Bold"/>
                <a:ea typeface="Calibri (MS) Bold"/>
                <a:cs typeface="Calibri (MS) Bold"/>
                <a:sym typeface="Calibri (MS) Bold"/>
              </a:rPr>
              <a:t>1.430187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34069"/>
            <a:ext cx="18288000" cy="252931"/>
            <a:chOff x="0" y="0"/>
            <a:chExt cx="4816593" cy="66616"/>
          </a:xfrm>
        </p:grpSpPr>
        <p:sp>
          <p:nvSpPr>
            <p:cNvPr id="3" name="Freeform 3"/>
            <p:cNvSpPr/>
            <p:nvPr/>
          </p:nvSpPr>
          <p:spPr>
            <a:xfrm>
              <a:off x="0" y="0"/>
              <a:ext cx="4816592" cy="66616"/>
            </a:xfrm>
            <a:custGeom>
              <a:avLst/>
              <a:gdLst/>
              <a:ahLst/>
              <a:cxnLst/>
              <a:rect l="l" t="t" r="r" b="b"/>
              <a:pathLst>
                <a:path w="4816592" h="66616">
                  <a:moveTo>
                    <a:pt x="0" y="0"/>
                  </a:moveTo>
                  <a:lnTo>
                    <a:pt x="4816592" y="0"/>
                  </a:lnTo>
                  <a:lnTo>
                    <a:pt x="4816592" y="66616"/>
                  </a:lnTo>
                  <a:lnTo>
                    <a:pt x="0" y="66616"/>
                  </a:lnTo>
                  <a:close/>
                </a:path>
              </a:pathLst>
            </a:custGeom>
            <a:solidFill>
              <a:srgbClr val="5F97A1"/>
            </a:solidFill>
          </p:spPr>
        </p:sp>
        <p:sp>
          <p:nvSpPr>
            <p:cNvPr id="4" name="TextBox 4"/>
            <p:cNvSpPr txBox="1"/>
            <p:nvPr/>
          </p:nvSpPr>
          <p:spPr>
            <a:xfrm>
              <a:off x="0" y="-85725"/>
              <a:ext cx="4816593" cy="152341"/>
            </a:xfrm>
            <a:prstGeom prst="rect">
              <a:avLst/>
            </a:prstGeom>
          </p:spPr>
          <p:txBody>
            <a:bodyPr lIns="50800" tIns="50800" rIns="50800" bIns="50800" rtlCol="0" anchor="ctr"/>
            <a:lstStyle/>
            <a:p>
              <a:pPr algn="ctr">
                <a:lnSpc>
                  <a:spcPts val="2923"/>
                </a:lnSpc>
              </a:pPr>
              <a:endParaRPr/>
            </a:p>
          </p:txBody>
        </p:sp>
      </p:grpSp>
      <p:sp>
        <p:nvSpPr>
          <p:cNvPr id="5" name="Freeform 5"/>
          <p:cNvSpPr/>
          <p:nvPr/>
        </p:nvSpPr>
        <p:spPr>
          <a:xfrm>
            <a:off x="-230097" y="-1157007"/>
            <a:ext cx="18901521" cy="12601014"/>
          </a:xfrm>
          <a:custGeom>
            <a:avLst/>
            <a:gdLst/>
            <a:ahLst/>
            <a:cxnLst/>
            <a:rect l="l" t="t" r="r" b="b"/>
            <a:pathLst>
              <a:path w="18901521" h="12601014">
                <a:moveTo>
                  <a:pt x="0" y="0"/>
                </a:moveTo>
                <a:lnTo>
                  <a:pt x="18901521" y="0"/>
                </a:lnTo>
                <a:lnTo>
                  <a:pt x="18901521" y="12601014"/>
                </a:lnTo>
                <a:lnTo>
                  <a:pt x="0" y="12601014"/>
                </a:lnTo>
                <a:lnTo>
                  <a:pt x="0" y="0"/>
                </a:lnTo>
                <a:close/>
              </a:path>
            </a:pathLst>
          </a:custGeom>
          <a:blipFill>
            <a:blip r:embed="rId2"/>
            <a:stretch>
              <a:fillRect/>
            </a:stretch>
          </a:blipFill>
        </p:spPr>
      </p:sp>
      <p:sp>
        <p:nvSpPr>
          <p:cNvPr id="6" name="TextBox 6"/>
          <p:cNvSpPr txBox="1"/>
          <p:nvPr/>
        </p:nvSpPr>
        <p:spPr>
          <a:xfrm>
            <a:off x="2395468" y="2483563"/>
            <a:ext cx="13497064" cy="2922029"/>
          </a:xfrm>
          <a:prstGeom prst="rect">
            <a:avLst/>
          </a:prstGeom>
        </p:spPr>
        <p:txBody>
          <a:bodyPr lIns="0" tIns="0" rIns="0" bIns="0" rtlCol="0" anchor="t">
            <a:spAutoFit/>
          </a:bodyPr>
          <a:lstStyle/>
          <a:p>
            <a:pPr algn="ctr">
              <a:lnSpc>
                <a:spcPts val="15573"/>
              </a:lnSpc>
            </a:pPr>
            <a:r>
              <a:rPr lang="en-US" sz="16927" b="1" spc="1235">
                <a:solidFill>
                  <a:srgbClr val="FFFFFF"/>
                </a:solidFill>
                <a:latin typeface="Bebas Neue Bold"/>
                <a:ea typeface="Bebas Neue Bold"/>
                <a:cs typeface="Bebas Neue Bold"/>
                <a:sym typeface="Bebas Neue Bold"/>
              </a:rPr>
              <a:t>thank you</a:t>
            </a:r>
          </a:p>
          <a:p>
            <a:pPr algn="ctr">
              <a:lnSpc>
                <a:spcPts val="7479"/>
              </a:lnSpc>
            </a:pPr>
            <a:r>
              <a:rPr lang="en-US" sz="8130" b="1" spc="593">
                <a:solidFill>
                  <a:srgbClr val="FFFFFF"/>
                </a:solidFill>
                <a:latin typeface="Bebas Neue Bold"/>
                <a:ea typeface="Bebas Neue Bold"/>
                <a:cs typeface="Bebas Neue Bold"/>
                <a:sym typeface="Bebas Neue Bold"/>
              </a:rPr>
              <a:t>any Questions?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65510" y="-298736"/>
            <a:ext cx="9212723" cy="10585736"/>
          </a:xfrm>
          <a:custGeom>
            <a:avLst/>
            <a:gdLst/>
            <a:ahLst/>
            <a:cxnLst/>
            <a:rect l="l" t="t" r="r" b="b"/>
            <a:pathLst>
              <a:path w="9212723" h="10585736">
                <a:moveTo>
                  <a:pt x="0" y="0"/>
                </a:moveTo>
                <a:lnTo>
                  <a:pt x="9212722" y="0"/>
                </a:lnTo>
                <a:lnTo>
                  <a:pt x="9212722" y="10585736"/>
                </a:lnTo>
                <a:lnTo>
                  <a:pt x="0" y="10585736"/>
                </a:lnTo>
                <a:lnTo>
                  <a:pt x="0" y="0"/>
                </a:lnTo>
                <a:close/>
              </a:path>
            </a:pathLst>
          </a:custGeom>
          <a:blipFill>
            <a:blip r:embed="rId2"/>
            <a:stretch>
              <a:fillRect l="-104438"/>
            </a:stretch>
          </a:blipFill>
        </p:spPr>
      </p:sp>
      <p:sp>
        <p:nvSpPr>
          <p:cNvPr id="3" name="TextBox 3"/>
          <p:cNvSpPr txBox="1"/>
          <p:nvPr/>
        </p:nvSpPr>
        <p:spPr>
          <a:xfrm>
            <a:off x="2173124" y="1066800"/>
            <a:ext cx="6482519" cy="1825608"/>
          </a:xfrm>
          <a:prstGeom prst="rect">
            <a:avLst/>
          </a:prstGeom>
        </p:spPr>
        <p:txBody>
          <a:bodyPr lIns="0" tIns="0" rIns="0" bIns="0" rtlCol="0" anchor="t">
            <a:spAutoFit/>
          </a:bodyPr>
          <a:lstStyle/>
          <a:p>
            <a:pPr algn="ctr">
              <a:lnSpc>
                <a:spcPts val="7090"/>
              </a:lnSpc>
            </a:pPr>
            <a:r>
              <a:rPr lang="en-US" sz="6387" b="1" spc="855">
                <a:solidFill>
                  <a:srgbClr val="000000"/>
                </a:solidFill>
                <a:latin typeface="Bebas Neue Bold"/>
                <a:ea typeface="Bebas Neue Bold"/>
                <a:cs typeface="Bebas Neue Bold"/>
                <a:sym typeface="Bebas Neue Bold"/>
              </a:rPr>
              <a:t>Presentation Outline</a:t>
            </a:r>
          </a:p>
        </p:txBody>
      </p:sp>
      <p:sp>
        <p:nvSpPr>
          <p:cNvPr id="4" name="TextBox 4"/>
          <p:cNvSpPr txBox="1"/>
          <p:nvPr/>
        </p:nvSpPr>
        <p:spPr>
          <a:xfrm>
            <a:off x="1328049" y="2327274"/>
            <a:ext cx="9037461" cy="7031348"/>
          </a:xfrm>
          <a:prstGeom prst="rect">
            <a:avLst/>
          </a:prstGeom>
        </p:spPr>
        <p:txBody>
          <a:bodyPr lIns="0" tIns="0" rIns="0" bIns="0" rtlCol="0" anchor="t">
            <a:spAutoFit/>
          </a:bodyPr>
          <a:lstStyle/>
          <a:p>
            <a:pPr algn="l">
              <a:lnSpc>
                <a:spcPts val="7139"/>
              </a:lnSpc>
            </a:pPr>
            <a:endParaRPr dirty="0"/>
          </a:p>
          <a:p>
            <a:pPr marL="1101080" lvl="1" indent="-550540" algn="l">
              <a:lnSpc>
                <a:spcPts val="7139"/>
              </a:lnSpc>
              <a:buAutoNum type="arabicPeriod"/>
            </a:pPr>
            <a:r>
              <a:rPr lang="en-US" sz="5099" dirty="0">
                <a:solidFill>
                  <a:srgbClr val="000000"/>
                </a:solidFill>
                <a:latin typeface="Bebas Neue"/>
                <a:ea typeface="Bebas Neue"/>
                <a:cs typeface="Bebas Neue"/>
                <a:sym typeface="Bebas Neue"/>
              </a:rPr>
              <a:t>portfolio</a:t>
            </a:r>
          </a:p>
          <a:p>
            <a:pPr marL="1101080" lvl="1" indent="-550540" algn="l">
              <a:lnSpc>
                <a:spcPts val="7139"/>
              </a:lnSpc>
              <a:buAutoNum type="arabicPeriod"/>
            </a:pPr>
            <a:r>
              <a:rPr lang="en-US" sz="5099" dirty="0">
                <a:solidFill>
                  <a:srgbClr val="000000"/>
                </a:solidFill>
                <a:latin typeface="Bebas Neue"/>
                <a:ea typeface="Bebas Neue"/>
                <a:cs typeface="Bebas Neue"/>
                <a:sym typeface="Bebas Neue"/>
              </a:rPr>
              <a:t>Rationale</a:t>
            </a:r>
          </a:p>
          <a:p>
            <a:pPr marL="1101080" lvl="1" indent="-550540" algn="l">
              <a:lnSpc>
                <a:spcPts val="7139"/>
              </a:lnSpc>
              <a:buAutoNum type="arabicPeriod"/>
            </a:pPr>
            <a:r>
              <a:rPr lang="en-US" sz="5099" dirty="0">
                <a:solidFill>
                  <a:srgbClr val="000000"/>
                </a:solidFill>
                <a:latin typeface="Bebas Neue"/>
                <a:ea typeface="Bebas Neue"/>
                <a:cs typeface="Bebas Neue"/>
                <a:sym typeface="Bebas Neue"/>
              </a:rPr>
              <a:t>Correlation structure</a:t>
            </a:r>
          </a:p>
          <a:p>
            <a:pPr marL="1101080" lvl="1" indent="-550540" algn="l">
              <a:lnSpc>
                <a:spcPts val="7139"/>
              </a:lnSpc>
              <a:buAutoNum type="arabicPeriod"/>
            </a:pPr>
            <a:r>
              <a:rPr lang="en-US" sz="5099" dirty="0">
                <a:solidFill>
                  <a:srgbClr val="000000"/>
                </a:solidFill>
                <a:latin typeface="Bebas Neue"/>
                <a:ea typeface="Bebas Neue"/>
                <a:cs typeface="Bebas Neue"/>
                <a:sym typeface="Bebas Neue"/>
              </a:rPr>
              <a:t>weighting scheme </a:t>
            </a:r>
          </a:p>
          <a:p>
            <a:pPr marL="1101080" lvl="1" indent="-550540" algn="l">
              <a:lnSpc>
                <a:spcPts val="7139"/>
              </a:lnSpc>
              <a:buAutoNum type="arabicPeriod"/>
            </a:pPr>
            <a:r>
              <a:rPr lang="en-US" sz="5099" dirty="0">
                <a:solidFill>
                  <a:srgbClr val="000000"/>
                </a:solidFill>
                <a:latin typeface="Bebas Neue"/>
                <a:ea typeface="Bebas Neue"/>
                <a:cs typeface="Bebas Neue"/>
                <a:sym typeface="Bebas Neue"/>
              </a:rPr>
              <a:t>Summary Statistics &amp; Beta</a:t>
            </a:r>
          </a:p>
          <a:p>
            <a:pPr marL="1101080" lvl="1" indent="-550540">
              <a:lnSpc>
                <a:spcPts val="7139"/>
              </a:lnSpc>
              <a:buFontTx/>
              <a:buAutoNum type="arabicPeriod"/>
            </a:pPr>
            <a:r>
              <a:rPr lang="en-US" sz="5099" dirty="0">
                <a:solidFill>
                  <a:srgbClr val="000000"/>
                </a:solidFill>
                <a:latin typeface="Bebas Neue"/>
                <a:ea typeface="Bebas Neue"/>
                <a:cs typeface="Bebas Neue"/>
                <a:sym typeface="Bebas Neue"/>
              </a:rPr>
              <a:t>variations of weighted portfolios</a:t>
            </a:r>
          </a:p>
          <a:p>
            <a:pPr algn="l">
              <a:lnSpc>
                <a:spcPts val="4759"/>
              </a:lnSpc>
            </a:pPr>
            <a:endParaRPr lang="en-US" sz="5099" dirty="0">
              <a:solidFill>
                <a:srgbClr val="000000"/>
              </a:solidFill>
              <a:latin typeface="Bebas Neue"/>
              <a:ea typeface="Bebas Neue"/>
              <a:cs typeface="Bebas Neue"/>
              <a:sym typeface="Bebas Neue"/>
            </a:endParaRPr>
          </a:p>
        </p:txBody>
      </p:sp>
      <p:sp>
        <p:nvSpPr>
          <p:cNvPr id="5" name="TextBox 5"/>
          <p:cNvSpPr txBox="1"/>
          <p:nvPr/>
        </p:nvSpPr>
        <p:spPr>
          <a:xfrm>
            <a:off x="17877357" y="9706610"/>
            <a:ext cx="250508" cy="580390"/>
          </a:xfrm>
          <a:prstGeom prst="rect">
            <a:avLst/>
          </a:prstGeom>
        </p:spPr>
        <p:txBody>
          <a:bodyPr lIns="0" tIns="0" rIns="0" bIns="0" rtlCol="0" anchor="t">
            <a:spAutoFit/>
          </a:bodyPr>
          <a:lstStyle/>
          <a:p>
            <a:pPr algn="ctr">
              <a:lnSpc>
                <a:spcPts val="4759"/>
              </a:lnSpc>
            </a:pPr>
            <a:r>
              <a:rPr lang="en-US" sz="3399">
                <a:solidFill>
                  <a:srgbClr val="FBFBFB"/>
                </a:solidFill>
                <a:latin typeface="Canva Sans"/>
                <a:ea typeface="Canva Sans"/>
                <a:cs typeface="Canva Sans"/>
                <a:sym typeface="Canva Sans"/>
              </a:rPr>
              <a:t>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71427" y="1475718"/>
            <a:ext cx="2604117" cy="2604107"/>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791" r="-25791"/>
              </a:stretch>
            </a:blipFill>
          </p:spPr>
        </p:sp>
      </p:grpSp>
      <p:grpSp>
        <p:nvGrpSpPr>
          <p:cNvPr id="4" name="Group 4"/>
          <p:cNvGrpSpPr/>
          <p:nvPr/>
        </p:nvGrpSpPr>
        <p:grpSpPr>
          <a:xfrm>
            <a:off x="9928068" y="1475718"/>
            <a:ext cx="2604117" cy="2604107"/>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a:stretch>
            </a:blipFill>
          </p:spPr>
        </p:sp>
      </p:grpSp>
      <p:grpSp>
        <p:nvGrpSpPr>
          <p:cNvPr id="6" name="Group 6"/>
          <p:cNvGrpSpPr/>
          <p:nvPr/>
        </p:nvGrpSpPr>
        <p:grpSpPr>
          <a:xfrm>
            <a:off x="1411102" y="1575686"/>
            <a:ext cx="2604117" cy="2604107"/>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74" r="-25074"/>
              </a:stretch>
            </a:blipFill>
          </p:spPr>
        </p:sp>
      </p:grpSp>
      <p:grpSp>
        <p:nvGrpSpPr>
          <p:cNvPr id="8" name="Group 8"/>
          <p:cNvGrpSpPr/>
          <p:nvPr/>
        </p:nvGrpSpPr>
        <p:grpSpPr>
          <a:xfrm>
            <a:off x="14184710" y="1475718"/>
            <a:ext cx="2604117" cy="2604107"/>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a:stretch>
            </a:blipFill>
          </p:spPr>
        </p:sp>
      </p:grpSp>
      <p:grpSp>
        <p:nvGrpSpPr>
          <p:cNvPr id="10" name="Group 10"/>
          <p:cNvGrpSpPr/>
          <p:nvPr/>
        </p:nvGrpSpPr>
        <p:grpSpPr>
          <a:xfrm>
            <a:off x="5759497" y="5838241"/>
            <a:ext cx="2604117" cy="2604107"/>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4999" r="-24999"/>
              </a:stretch>
            </a:blipFill>
          </p:spPr>
        </p:sp>
      </p:grpSp>
      <p:grpSp>
        <p:nvGrpSpPr>
          <p:cNvPr id="12" name="Group 12"/>
          <p:cNvGrpSpPr/>
          <p:nvPr/>
        </p:nvGrpSpPr>
        <p:grpSpPr>
          <a:xfrm>
            <a:off x="10016139" y="5838241"/>
            <a:ext cx="2604117" cy="2604107"/>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b="-62712"/>
              </a:stretch>
            </a:blipFill>
          </p:spPr>
        </p:sp>
      </p:grpSp>
      <p:grpSp>
        <p:nvGrpSpPr>
          <p:cNvPr id="14" name="Group 14"/>
          <p:cNvGrpSpPr/>
          <p:nvPr/>
        </p:nvGrpSpPr>
        <p:grpSpPr>
          <a:xfrm>
            <a:off x="1499173" y="5838241"/>
            <a:ext cx="2604117" cy="2604107"/>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957" t="-14894" r="-112391" b="-4581"/>
              </a:stretch>
            </a:blipFill>
          </p:spPr>
        </p:sp>
      </p:grpSp>
      <p:grpSp>
        <p:nvGrpSpPr>
          <p:cNvPr id="16" name="Group 16"/>
          <p:cNvGrpSpPr/>
          <p:nvPr/>
        </p:nvGrpSpPr>
        <p:grpSpPr>
          <a:xfrm>
            <a:off x="14272780" y="5838241"/>
            <a:ext cx="2604117" cy="2604107"/>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a:stretch>
            </a:blipFill>
          </p:spPr>
        </p:sp>
      </p:grpSp>
      <p:sp>
        <p:nvSpPr>
          <p:cNvPr id="18" name="Freeform 18"/>
          <p:cNvSpPr/>
          <p:nvPr/>
        </p:nvSpPr>
        <p:spPr>
          <a:xfrm>
            <a:off x="-438607" y="0"/>
            <a:ext cx="19165213" cy="1242776"/>
          </a:xfrm>
          <a:custGeom>
            <a:avLst/>
            <a:gdLst/>
            <a:ahLst/>
            <a:cxnLst/>
            <a:rect l="l" t="t" r="r" b="b"/>
            <a:pathLst>
              <a:path w="19165213" h="1242776">
                <a:moveTo>
                  <a:pt x="0" y="0"/>
                </a:moveTo>
                <a:lnTo>
                  <a:pt x="19165214" y="0"/>
                </a:lnTo>
                <a:lnTo>
                  <a:pt x="19165214" y="1242776"/>
                </a:lnTo>
                <a:lnTo>
                  <a:pt x="0" y="1242776"/>
                </a:lnTo>
                <a:lnTo>
                  <a:pt x="0" y="0"/>
                </a:lnTo>
                <a:close/>
              </a:path>
            </a:pathLst>
          </a:custGeom>
          <a:blipFill>
            <a:blip r:embed="rId10"/>
            <a:stretch>
              <a:fillRect t="-175937" b="-591939"/>
            </a:stretch>
          </a:blipFill>
        </p:spPr>
      </p:sp>
      <p:sp>
        <p:nvSpPr>
          <p:cNvPr id="19" name="TextBox 19"/>
          <p:cNvSpPr txBox="1"/>
          <p:nvPr/>
        </p:nvSpPr>
        <p:spPr>
          <a:xfrm>
            <a:off x="6684908" y="4435679"/>
            <a:ext cx="577155" cy="597692"/>
          </a:xfrm>
          <a:prstGeom prst="rect">
            <a:avLst/>
          </a:prstGeom>
        </p:spPr>
        <p:txBody>
          <a:bodyPr lIns="0" tIns="0" rIns="0" bIns="0" rtlCol="0" anchor="t">
            <a:spAutoFit/>
          </a:bodyPr>
          <a:lstStyle/>
          <a:p>
            <a:pPr algn="ctr">
              <a:lnSpc>
                <a:spcPts val="4856"/>
              </a:lnSpc>
            </a:pPr>
            <a:r>
              <a:rPr lang="en-US" sz="3468" u="sng">
                <a:solidFill>
                  <a:srgbClr val="000000"/>
                </a:solidFill>
                <a:latin typeface="Bebas Neue"/>
                <a:ea typeface="Bebas Neue"/>
                <a:cs typeface="Bebas Neue"/>
                <a:sym typeface="Bebas Neue"/>
              </a:rPr>
              <a:t>INTC</a:t>
            </a:r>
          </a:p>
        </p:txBody>
      </p:sp>
      <p:sp>
        <p:nvSpPr>
          <p:cNvPr id="20" name="TextBox 20"/>
          <p:cNvSpPr txBox="1"/>
          <p:nvPr/>
        </p:nvSpPr>
        <p:spPr>
          <a:xfrm>
            <a:off x="11066476" y="4435679"/>
            <a:ext cx="327303" cy="597692"/>
          </a:xfrm>
          <a:prstGeom prst="rect">
            <a:avLst/>
          </a:prstGeom>
        </p:spPr>
        <p:txBody>
          <a:bodyPr lIns="0" tIns="0" rIns="0" bIns="0" rtlCol="0" anchor="t">
            <a:spAutoFit/>
          </a:bodyPr>
          <a:lstStyle/>
          <a:p>
            <a:pPr algn="ctr">
              <a:lnSpc>
                <a:spcPts val="4856"/>
              </a:lnSpc>
            </a:pPr>
            <a:r>
              <a:rPr lang="en-US" sz="3468" u="sng">
                <a:solidFill>
                  <a:srgbClr val="000000"/>
                </a:solidFill>
                <a:latin typeface="Bebas Neue"/>
                <a:ea typeface="Bebas Neue"/>
                <a:cs typeface="Bebas Neue"/>
                <a:sym typeface="Bebas Neue"/>
              </a:rPr>
              <a:t>GE</a:t>
            </a:r>
          </a:p>
        </p:txBody>
      </p:sp>
      <p:sp>
        <p:nvSpPr>
          <p:cNvPr id="21" name="TextBox 21"/>
          <p:cNvSpPr txBox="1"/>
          <p:nvPr/>
        </p:nvSpPr>
        <p:spPr>
          <a:xfrm>
            <a:off x="2370648" y="4435679"/>
            <a:ext cx="685026" cy="597692"/>
          </a:xfrm>
          <a:prstGeom prst="rect">
            <a:avLst/>
          </a:prstGeom>
        </p:spPr>
        <p:txBody>
          <a:bodyPr lIns="0" tIns="0" rIns="0" bIns="0" rtlCol="0" anchor="t">
            <a:spAutoFit/>
          </a:bodyPr>
          <a:lstStyle/>
          <a:p>
            <a:pPr algn="ctr">
              <a:lnSpc>
                <a:spcPts val="4856"/>
              </a:lnSpc>
            </a:pPr>
            <a:r>
              <a:rPr lang="en-US" sz="3468" u="sng">
                <a:solidFill>
                  <a:srgbClr val="000000"/>
                </a:solidFill>
                <a:latin typeface="Bebas Neue"/>
                <a:ea typeface="Bebas Neue"/>
                <a:cs typeface="Bebas Neue"/>
                <a:sym typeface="Bebas Neue"/>
              </a:rPr>
              <a:t>AAPL</a:t>
            </a:r>
          </a:p>
        </p:txBody>
      </p:sp>
      <p:sp>
        <p:nvSpPr>
          <p:cNvPr id="22" name="TextBox 22"/>
          <p:cNvSpPr txBox="1"/>
          <p:nvPr/>
        </p:nvSpPr>
        <p:spPr>
          <a:xfrm>
            <a:off x="5221768" y="4957016"/>
            <a:ext cx="3503435" cy="469900"/>
          </a:xfrm>
          <a:prstGeom prst="rect">
            <a:avLst/>
          </a:prstGeom>
        </p:spPr>
        <p:txBody>
          <a:bodyPr lIns="0" tIns="0" rIns="0" bIns="0" rtlCol="0" anchor="t">
            <a:spAutoFit/>
          </a:bodyPr>
          <a:lstStyle/>
          <a:p>
            <a:pPr algn="ctr">
              <a:lnSpc>
                <a:spcPts val="3499"/>
              </a:lnSpc>
            </a:pPr>
            <a:r>
              <a:rPr lang="en-US" sz="2499" b="1">
                <a:solidFill>
                  <a:srgbClr val="000000"/>
                </a:solidFill>
                <a:latin typeface="Calibri (MS) Bold"/>
                <a:ea typeface="Calibri (MS) Bold"/>
                <a:cs typeface="Calibri (MS) Bold"/>
                <a:sym typeface="Calibri (MS) Bold"/>
              </a:rPr>
              <a:t>Bolinger Bands</a:t>
            </a:r>
          </a:p>
        </p:txBody>
      </p:sp>
      <p:sp>
        <p:nvSpPr>
          <p:cNvPr id="23" name="TextBox 23"/>
          <p:cNvSpPr txBox="1"/>
          <p:nvPr/>
        </p:nvSpPr>
        <p:spPr>
          <a:xfrm>
            <a:off x="9555474" y="4957016"/>
            <a:ext cx="3937577" cy="469900"/>
          </a:xfrm>
          <a:prstGeom prst="rect">
            <a:avLst/>
          </a:prstGeom>
        </p:spPr>
        <p:txBody>
          <a:bodyPr lIns="0" tIns="0" rIns="0" bIns="0" rtlCol="0" anchor="t">
            <a:spAutoFit/>
          </a:bodyPr>
          <a:lstStyle/>
          <a:p>
            <a:pPr algn="ctr">
              <a:lnSpc>
                <a:spcPts val="3499"/>
              </a:lnSpc>
            </a:pPr>
            <a:r>
              <a:rPr lang="en-US" sz="2499" b="1">
                <a:solidFill>
                  <a:srgbClr val="000000"/>
                </a:solidFill>
                <a:latin typeface="Calibri (MS) Bold"/>
                <a:ea typeface="Calibri (MS) Bold"/>
                <a:cs typeface="Calibri (MS) Bold"/>
                <a:sym typeface="Calibri (MS) Bold"/>
              </a:rPr>
              <a:t>Moving Average Go Short</a:t>
            </a:r>
          </a:p>
        </p:txBody>
      </p:sp>
      <p:sp>
        <p:nvSpPr>
          <p:cNvPr id="24" name="TextBox 24"/>
          <p:cNvSpPr txBox="1"/>
          <p:nvPr/>
        </p:nvSpPr>
        <p:spPr>
          <a:xfrm>
            <a:off x="1092586" y="4947491"/>
            <a:ext cx="3241150" cy="479139"/>
          </a:xfrm>
          <a:prstGeom prst="rect">
            <a:avLst/>
          </a:prstGeom>
        </p:spPr>
        <p:txBody>
          <a:bodyPr lIns="0" tIns="0" rIns="0" bIns="0" rtlCol="0" anchor="t">
            <a:spAutoFit/>
          </a:bodyPr>
          <a:lstStyle/>
          <a:p>
            <a:pPr algn="ctr">
              <a:lnSpc>
                <a:spcPts val="3515"/>
              </a:lnSpc>
            </a:pPr>
            <a:r>
              <a:rPr lang="en-US" sz="2511" b="1">
                <a:solidFill>
                  <a:srgbClr val="000000"/>
                </a:solidFill>
                <a:latin typeface="Calibri (MS) Bold"/>
                <a:ea typeface="Calibri (MS) Bold"/>
                <a:cs typeface="Calibri (MS) Bold"/>
                <a:sym typeface="Calibri (MS) Bold"/>
              </a:rPr>
              <a:t>Moving Average Go Flat</a:t>
            </a:r>
          </a:p>
        </p:txBody>
      </p:sp>
      <p:sp>
        <p:nvSpPr>
          <p:cNvPr id="25" name="TextBox 25"/>
          <p:cNvSpPr txBox="1"/>
          <p:nvPr/>
        </p:nvSpPr>
        <p:spPr>
          <a:xfrm>
            <a:off x="15250191" y="4435679"/>
            <a:ext cx="473154" cy="597692"/>
          </a:xfrm>
          <a:prstGeom prst="rect">
            <a:avLst/>
          </a:prstGeom>
        </p:spPr>
        <p:txBody>
          <a:bodyPr lIns="0" tIns="0" rIns="0" bIns="0" rtlCol="0" anchor="t">
            <a:spAutoFit/>
          </a:bodyPr>
          <a:lstStyle/>
          <a:p>
            <a:pPr algn="ctr">
              <a:lnSpc>
                <a:spcPts val="4856"/>
              </a:lnSpc>
            </a:pPr>
            <a:r>
              <a:rPr lang="en-US" sz="3468" u="sng">
                <a:solidFill>
                  <a:srgbClr val="000000"/>
                </a:solidFill>
                <a:latin typeface="Bebas Neue"/>
                <a:ea typeface="Bebas Neue"/>
                <a:cs typeface="Bebas Neue"/>
                <a:sym typeface="Bebas Neue"/>
              </a:rPr>
              <a:t>PFE</a:t>
            </a:r>
          </a:p>
        </p:txBody>
      </p:sp>
      <p:sp>
        <p:nvSpPr>
          <p:cNvPr id="26" name="TextBox 26"/>
          <p:cNvSpPr txBox="1"/>
          <p:nvPr/>
        </p:nvSpPr>
        <p:spPr>
          <a:xfrm>
            <a:off x="14336705" y="4957016"/>
            <a:ext cx="2300127" cy="469900"/>
          </a:xfrm>
          <a:prstGeom prst="rect">
            <a:avLst/>
          </a:prstGeom>
        </p:spPr>
        <p:txBody>
          <a:bodyPr lIns="0" tIns="0" rIns="0" bIns="0" rtlCol="0" anchor="t">
            <a:spAutoFit/>
          </a:bodyPr>
          <a:lstStyle/>
          <a:p>
            <a:pPr algn="ctr">
              <a:lnSpc>
                <a:spcPts val="3499"/>
              </a:lnSpc>
            </a:pPr>
            <a:r>
              <a:rPr lang="en-US" sz="2499" b="1">
                <a:solidFill>
                  <a:srgbClr val="000000"/>
                </a:solidFill>
                <a:latin typeface="Calibri (MS) Bold"/>
                <a:ea typeface="Calibri (MS) Bold"/>
                <a:cs typeface="Calibri (MS) Bold"/>
                <a:sym typeface="Calibri (MS) Bold"/>
              </a:rPr>
              <a:t>Bolinger Bands</a:t>
            </a:r>
          </a:p>
        </p:txBody>
      </p:sp>
      <p:sp>
        <p:nvSpPr>
          <p:cNvPr id="27" name="TextBox 27"/>
          <p:cNvSpPr txBox="1"/>
          <p:nvPr/>
        </p:nvSpPr>
        <p:spPr>
          <a:xfrm>
            <a:off x="6627186" y="8798202"/>
            <a:ext cx="868740" cy="597692"/>
          </a:xfrm>
          <a:prstGeom prst="rect">
            <a:avLst/>
          </a:prstGeom>
        </p:spPr>
        <p:txBody>
          <a:bodyPr lIns="0" tIns="0" rIns="0" bIns="0" rtlCol="0" anchor="t">
            <a:spAutoFit/>
          </a:bodyPr>
          <a:lstStyle/>
          <a:p>
            <a:pPr algn="ctr">
              <a:lnSpc>
                <a:spcPts val="4856"/>
              </a:lnSpc>
            </a:pPr>
            <a:r>
              <a:rPr lang="en-US" sz="3468" u="sng">
                <a:solidFill>
                  <a:srgbClr val="000000"/>
                </a:solidFill>
                <a:latin typeface="Bebas Neue"/>
                <a:ea typeface="Bebas Neue"/>
                <a:cs typeface="Bebas Neue"/>
                <a:sym typeface="Bebas Neue"/>
              </a:rPr>
              <a:t>FBNDX</a:t>
            </a:r>
          </a:p>
        </p:txBody>
      </p:sp>
      <p:sp>
        <p:nvSpPr>
          <p:cNvPr id="28" name="TextBox 28"/>
          <p:cNvSpPr txBox="1"/>
          <p:nvPr/>
        </p:nvSpPr>
        <p:spPr>
          <a:xfrm>
            <a:off x="11060040" y="8798202"/>
            <a:ext cx="516315" cy="597692"/>
          </a:xfrm>
          <a:prstGeom prst="rect">
            <a:avLst/>
          </a:prstGeom>
        </p:spPr>
        <p:txBody>
          <a:bodyPr lIns="0" tIns="0" rIns="0" bIns="0" rtlCol="0" anchor="t">
            <a:spAutoFit/>
          </a:bodyPr>
          <a:lstStyle/>
          <a:p>
            <a:pPr algn="ctr">
              <a:lnSpc>
                <a:spcPts val="4856"/>
              </a:lnSpc>
            </a:pPr>
            <a:r>
              <a:rPr lang="en-US" sz="3468" u="sng">
                <a:solidFill>
                  <a:srgbClr val="000000"/>
                </a:solidFill>
                <a:latin typeface="Bebas Neue"/>
                <a:ea typeface="Bebas Neue"/>
                <a:cs typeface="Bebas Neue"/>
                <a:sym typeface="Bebas Neue"/>
              </a:rPr>
              <a:t>XPT</a:t>
            </a:r>
          </a:p>
        </p:txBody>
      </p:sp>
      <p:sp>
        <p:nvSpPr>
          <p:cNvPr id="29" name="TextBox 29"/>
          <p:cNvSpPr txBox="1"/>
          <p:nvPr/>
        </p:nvSpPr>
        <p:spPr>
          <a:xfrm>
            <a:off x="2380500" y="8798202"/>
            <a:ext cx="507504" cy="597692"/>
          </a:xfrm>
          <a:prstGeom prst="rect">
            <a:avLst/>
          </a:prstGeom>
        </p:spPr>
        <p:txBody>
          <a:bodyPr lIns="0" tIns="0" rIns="0" bIns="0" rtlCol="0" anchor="t">
            <a:spAutoFit/>
          </a:bodyPr>
          <a:lstStyle/>
          <a:p>
            <a:pPr algn="ctr">
              <a:lnSpc>
                <a:spcPts val="4856"/>
              </a:lnSpc>
            </a:pPr>
            <a:r>
              <a:rPr lang="en-US" sz="3468" u="sng">
                <a:solidFill>
                  <a:srgbClr val="000000"/>
                </a:solidFill>
                <a:latin typeface="Bebas Neue"/>
                <a:ea typeface="Bebas Neue"/>
                <a:cs typeface="Bebas Neue"/>
                <a:sym typeface="Bebas Neue"/>
              </a:rPr>
              <a:t>SPY</a:t>
            </a:r>
          </a:p>
        </p:txBody>
      </p:sp>
      <p:sp>
        <p:nvSpPr>
          <p:cNvPr id="30" name="TextBox 30"/>
          <p:cNvSpPr txBox="1"/>
          <p:nvPr/>
        </p:nvSpPr>
        <p:spPr>
          <a:xfrm>
            <a:off x="5440553" y="9339232"/>
            <a:ext cx="3703447" cy="479171"/>
          </a:xfrm>
          <a:prstGeom prst="rect">
            <a:avLst/>
          </a:prstGeom>
        </p:spPr>
        <p:txBody>
          <a:bodyPr lIns="0" tIns="0" rIns="0" bIns="0" rtlCol="0" anchor="t">
            <a:spAutoFit/>
          </a:bodyPr>
          <a:lstStyle/>
          <a:p>
            <a:pPr algn="ctr">
              <a:lnSpc>
                <a:spcPts val="3513"/>
              </a:lnSpc>
            </a:pPr>
            <a:r>
              <a:rPr lang="en-US" sz="2509" b="1">
                <a:solidFill>
                  <a:srgbClr val="000000"/>
                </a:solidFill>
                <a:latin typeface="Calibri (MS) Bold"/>
                <a:ea typeface="Calibri (MS) Bold"/>
                <a:cs typeface="Calibri (MS) Bold"/>
                <a:sym typeface="Calibri (MS) Bold"/>
              </a:rPr>
              <a:t>Moving Average Go Flat</a:t>
            </a:r>
          </a:p>
        </p:txBody>
      </p:sp>
      <p:sp>
        <p:nvSpPr>
          <p:cNvPr id="31" name="TextBox 31"/>
          <p:cNvSpPr txBox="1"/>
          <p:nvPr/>
        </p:nvSpPr>
        <p:spPr>
          <a:xfrm>
            <a:off x="9821850" y="9339232"/>
            <a:ext cx="3476912" cy="479171"/>
          </a:xfrm>
          <a:prstGeom prst="rect">
            <a:avLst/>
          </a:prstGeom>
        </p:spPr>
        <p:txBody>
          <a:bodyPr lIns="0" tIns="0" rIns="0" bIns="0" rtlCol="0" anchor="t">
            <a:spAutoFit/>
          </a:bodyPr>
          <a:lstStyle/>
          <a:p>
            <a:pPr algn="ctr">
              <a:lnSpc>
                <a:spcPts val="3513"/>
              </a:lnSpc>
            </a:pPr>
            <a:r>
              <a:rPr lang="en-US" sz="2509" b="1">
                <a:solidFill>
                  <a:srgbClr val="000000"/>
                </a:solidFill>
                <a:latin typeface="Calibri (MS) Bold"/>
                <a:ea typeface="Calibri (MS) Bold"/>
                <a:cs typeface="Calibri (MS) Bold"/>
                <a:sym typeface="Calibri (MS) Bold"/>
              </a:rPr>
              <a:t>Moving Average Go Short</a:t>
            </a:r>
          </a:p>
        </p:txBody>
      </p:sp>
      <p:sp>
        <p:nvSpPr>
          <p:cNvPr id="32" name="TextBox 32"/>
          <p:cNvSpPr txBox="1"/>
          <p:nvPr/>
        </p:nvSpPr>
        <p:spPr>
          <a:xfrm>
            <a:off x="956033" y="9307355"/>
            <a:ext cx="3690396" cy="479171"/>
          </a:xfrm>
          <a:prstGeom prst="rect">
            <a:avLst/>
          </a:prstGeom>
        </p:spPr>
        <p:txBody>
          <a:bodyPr lIns="0" tIns="0" rIns="0" bIns="0" rtlCol="0" anchor="t">
            <a:spAutoFit/>
          </a:bodyPr>
          <a:lstStyle/>
          <a:p>
            <a:pPr algn="ctr">
              <a:lnSpc>
                <a:spcPts val="3513"/>
              </a:lnSpc>
            </a:pPr>
            <a:r>
              <a:rPr lang="en-US" sz="2509" b="1">
                <a:solidFill>
                  <a:srgbClr val="000000"/>
                </a:solidFill>
                <a:latin typeface="Calibri (MS) Bold"/>
                <a:ea typeface="Calibri (MS) Bold"/>
                <a:cs typeface="Calibri (MS) Bold"/>
                <a:sym typeface="Calibri (MS) Bold"/>
              </a:rPr>
              <a:t>Moving Average Go Short </a:t>
            </a:r>
          </a:p>
        </p:txBody>
      </p:sp>
      <p:sp>
        <p:nvSpPr>
          <p:cNvPr id="33" name="TextBox 33"/>
          <p:cNvSpPr txBox="1"/>
          <p:nvPr/>
        </p:nvSpPr>
        <p:spPr>
          <a:xfrm>
            <a:off x="15321742" y="8798202"/>
            <a:ext cx="506194" cy="597692"/>
          </a:xfrm>
          <a:prstGeom prst="rect">
            <a:avLst/>
          </a:prstGeom>
        </p:spPr>
        <p:txBody>
          <a:bodyPr lIns="0" tIns="0" rIns="0" bIns="0" rtlCol="0" anchor="t">
            <a:spAutoFit/>
          </a:bodyPr>
          <a:lstStyle/>
          <a:p>
            <a:pPr algn="ctr">
              <a:lnSpc>
                <a:spcPts val="4856"/>
              </a:lnSpc>
            </a:pPr>
            <a:r>
              <a:rPr lang="en-US" sz="3468" u="sng">
                <a:solidFill>
                  <a:srgbClr val="000000"/>
                </a:solidFill>
                <a:latin typeface="Bebas Neue"/>
                <a:ea typeface="Bebas Neue"/>
                <a:cs typeface="Bebas Neue"/>
                <a:sym typeface="Bebas Neue"/>
              </a:rPr>
              <a:t>GBP</a:t>
            </a:r>
          </a:p>
        </p:txBody>
      </p:sp>
      <p:sp>
        <p:nvSpPr>
          <p:cNvPr id="34" name="TextBox 34"/>
          <p:cNvSpPr txBox="1"/>
          <p:nvPr/>
        </p:nvSpPr>
        <p:spPr>
          <a:xfrm>
            <a:off x="13976612" y="9307355"/>
            <a:ext cx="3681263" cy="479171"/>
          </a:xfrm>
          <a:prstGeom prst="rect">
            <a:avLst/>
          </a:prstGeom>
        </p:spPr>
        <p:txBody>
          <a:bodyPr lIns="0" tIns="0" rIns="0" bIns="0" rtlCol="0" anchor="t">
            <a:spAutoFit/>
          </a:bodyPr>
          <a:lstStyle/>
          <a:p>
            <a:pPr algn="ctr">
              <a:lnSpc>
                <a:spcPts val="3513"/>
              </a:lnSpc>
            </a:pPr>
            <a:r>
              <a:rPr lang="en-US" sz="2509" b="1">
                <a:solidFill>
                  <a:srgbClr val="000000"/>
                </a:solidFill>
                <a:latin typeface="Calibri (MS) Bold"/>
                <a:ea typeface="Calibri (MS) Bold"/>
                <a:cs typeface="Calibri (MS) Bold"/>
                <a:sym typeface="Calibri (MS) Bold"/>
              </a:rPr>
              <a:t>Moving Average Go Short</a:t>
            </a:r>
          </a:p>
        </p:txBody>
      </p:sp>
      <p:sp>
        <p:nvSpPr>
          <p:cNvPr id="35" name="TextBox 35"/>
          <p:cNvSpPr txBox="1"/>
          <p:nvPr/>
        </p:nvSpPr>
        <p:spPr>
          <a:xfrm>
            <a:off x="6557268" y="128666"/>
            <a:ext cx="5173464" cy="994824"/>
          </a:xfrm>
          <a:prstGeom prst="rect">
            <a:avLst/>
          </a:prstGeom>
        </p:spPr>
        <p:txBody>
          <a:bodyPr lIns="0" tIns="0" rIns="0" bIns="0" rtlCol="0" anchor="t">
            <a:spAutoFit/>
          </a:bodyPr>
          <a:lstStyle/>
          <a:p>
            <a:pPr algn="l">
              <a:lnSpc>
                <a:spcPts val="8942"/>
              </a:lnSpc>
            </a:pPr>
            <a:r>
              <a:rPr lang="en-US" sz="6387" b="1" spc="855" dirty="0">
                <a:solidFill>
                  <a:srgbClr val="FBFBFB"/>
                </a:solidFill>
                <a:latin typeface="Bebas Neue Bold"/>
                <a:ea typeface="Bebas Neue Bold"/>
                <a:cs typeface="Bebas Neue Bold"/>
                <a:sym typeface="Bebas Neue Bold"/>
              </a:rPr>
              <a:t>portfolio</a:t>
            </a:r>
          </a:p>
        </p:txBody>
      </p:sp>
      <p:sp>
        <p:nvSpPr>
          <p:cNvPr id="36" name="TextBox 36"/>
          <p:cNvSpPr txBox="1"/>
          <p:nvPr/>
        </p:nvSpPr>
        <p:spPr>
          <a:xfrm>
            <a:off x="17843588" y="9706610"/>
            <a:ext cx="26122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8607" y="0"/>
            <a:ext cx="19165213" cy="1245601"/>
          </a:xfrm>
          <a:custGeom>
            <a:avLst/>
            <a:gdLst/>
            <a:ahLst/>
            <a:cxnLst/>
            <a:rect l="l" t="t" r="r" b="b"/>
            <a:pathLst>
              <a:path w="19165213" h="1245601">
                <a:moveTo>
                  <a:pt x="0" y="0"/>
                </a:moveTo>
                <a:lnTo>
                  <a:pt x="19165214" y="0"/>
                </a:lnTo>
                <a:lnTo>
                  <a:pt x="19165214" y="1245601"/>
                </a:lnTo>
                <a:lnTo>
                  <a:pt x="0" y="1245601"/>
                </a:lnTo>
                <a:lnTo>
                  <a:pt x="0" y="0"/>
                </a:lnTo>
                <a:close/>
              </a:path>
            </a:pathLst>
          </a:custGeom>
          <a:blipFill>
            <a:blip r:embed="rId2"/>
            <a:stretch>
              <a:fillRect t="-175538" b="-590370"/>
            </a:stretch>
          </a:blipFill>
        </p:spPr>
      </p:sp>
      <p:sp>
        <p:nvSpPr>
          <p:cNvPr id="3" name="Freeform 3"/>
          <p:cNvSpPr/>
          <p:nvPr/>
        </p:nvSpPr>
        <p:spPr>
          <a:xfrm>
            <a:off x="1246541" y="1473913"/>
            <a:ext cx="7897459" cy="6920454"/>
          </a:xfrm>
          <a:custGeom>
            <a:avLst/>
            <a:gdLst/>
            <a:ahLst/>
            <a:cxnLst/>
            <a:rect l="l" t="t" r="r" b="b"/>
            <a:pathLst>
              <a:path w="7897459" h="6920454">
                <a:moveTo>
                  <a:pt x="0" y="0"/>
                </a:moveTo>
                <a:lnTo>
                  <a:pt x="7897459" y="0"/>
                </a:lnTo>
                <a:lnTo>
                  <a:pt x="7897459" y="6920453"/>
                </a:lnTo>
                <a:lnTo>
                  <a:pt x="0" y="6920453"/>
                </a:lnTo>
                <a:lnTo>
                  <a:pt x="0" y="0"/>
                </a:lnTo>
                <a:close/>
              </a:path>
            </a:pathLst>
          </a:custGeom>
          <a:blipFill>
            <a:blip r:embed="rId3"/>
            <a:stretch>
              <a:fillRect/>
            </a:stretch>
          </a:blipFill>
        </p:spPr>
      </p:sp>
      <p:grpSp>
        <p:nvGrpSpPr>
          <p:cNvPr id="4" name="Group 4"/>
          <p:cNvGrpSpPr/>
          <p:nvPr/>
        </p:nvGrpSpPr>
        <p:grpSpPr>
          <a:xfrm>
            <a:off x="2639384" y="8424462"/>
            <a:ext cx="13125424" cy="1667676"/>
            <a:chOff x="0" y="0"/>
            <a:chExt cx="3456902" cy="439223"/>
          </a:xfrm>
        </p:grpSpPr>
        <p:sp>
          <p:nvSpPr>
            <p:cNvPr id="5" name="Freeform 5"/>
            <p:cNvSpPr/>
            <p:nvPr/>
          </p:nvSpPr>
          <p:spPr>
            <a:xfrm>
              <a:off x="0" y="0"/>
              <a:ext cx="3456902" cy="439223"/>
            </a:xfrm>
            <a:custGeom>
              <a:avLst/>
              <a:gdLst/>
              <a:ahLst/>
              <a:cxnLst/>
              <a:rect l="l" t="t" r="r" b="b"/>
              <a:pathLst>
                <a:path w="3456902" h="439223">
                  <a:moveTo>
                    <a:pt x="30082" y="0"/>
                  </a:moveTo>
                  <a:lnTo>
                    <a:pt x="3426820" y="0"/>
                  </a:lnTo>
                  <a:cubicBezTo>
                    <a:pt x="3434798" y="0"/>
                    <a:pt x="3442450" y="3169"/>
                    <a:pt x="3448091" y="8811"/>
                  </a:cubicBezTo>
                  <a:cubicBezTo>
                    <a:pt x="3453733" y="14452"/>
                    <a:pt x="3456902" y="22104"/>
                    <a:pt x="3456902" y="30082"/>
                  </a:cubicBezTo>
                  <a:lnTo>
                    <a:pt x="3456902" y="409141"/>
                  </a:lnTo>
                  <a:cubicBezTo>
                    <a:pt x="3456902" y="425755"/>
                    <a:pt x="3443434" y="439223"/>
                    <a:pt x="3426820" y="439223"/>
                  </a:cubicBezTo>
                  <a:lnTo>
                    <a:pt x="30082" y="439223"/>
                  </a:lnTo>
                  <a:cubicBezTo>
                    <a:pt x="13468" y="439223"/>
                    <a:pt x="0" y="425755"/>
                    <a:pt x="0" y="409141"/>
                  </a:cubicBezTo>
                  <a:lnTo>
                    <a:pt x="0" y="30082"/>
                  </a:lnTo>
                  <a:cubicBezTo>
                    <a:pt x="0" y="13468"/>
                    <a:pt x="13468" y="0"/>
                    <a:pt x="30082" y="0"/>
                  </a:cubicBezTo>
                  <a:close/>
                </a:path>
              </a:pathLst>
            </a:custGeom>
            <a:solidFill>
              <a:srgbClr val="653427"/>
            </a:solidFill>
          </p:spPr>
        </p:sp>
        <p:sp>
          <p:nvSpPr>
            <p:cNvPr id="6" name="TextBox 6"/>
            <p:cNvSpPr txBox="1"/>
            <p:nvPr/>
          </p:nvSpPr>
          <p:spPr>
            <a:xfrm>
              <a:off x="0" y="-57150"/>
              <a:ext cx="3456902" cy="496373"/>
            </a:xfrm>
            <a:prstGeom prst="rect">
              <a:avLst/>
            </a:prstGeom>
          </p:spPr>
          <p:txBody>
            <a:bodyPr lIns="50800" tIns="50800" rIns="50800" bIns="50800" rtlCol="0" anchor="ctr"/>
            <a:lstStyle/>
            <a:p>
              <a:pPr algn="ctr">
                <a:lnSpc>
                  <a:spcPts val="1975"/>
                </a:lnSpc>
              </a:pPr>
              <a:endParaRPr/>
            </a:p>
          </p:txBody>
        </p:sp>
      </p:grpSp>
      <p:sp>
        <p:nvSpPr>
          <p:cNvPr id="7" name="Freeform 7"/>
          <p:cNvSpPr/>
          <p:nvPr/>
        </p:nvSpPr>
        <p:spPr>
          <a:xfrm>
            <a:off x="9852267" y="1892981"/>
            <a:ext cx="6980341" cy="5884100"/>
          </a:xfrm>
          <a:custGeom>
            <a:avLst/>
            <a:gdLst/>
            <a:ahLst/>
            <a:cxnLst/>
            <a:rect l="l" t="t" r="r" b="b"/>
            <a:pathLst>
              <a:path w="6980341" h="5884100">
                <a:moveTo>
                  <a:pt x="0" y="0"/>
                </a:moveTo>
                <a:lnTo>
                  <a:pt x="6980341" y="0"/>
                </a:lnTo>
                <a:lnTo>
                  <a:pt x="6980341" y="5884100"/>
                </a:lnTo>
                <a:lnTo>
                  <a:pt x="0" y="5884100"/>
                </a:lnTo>
                <a:lnTo>
                  <a:pt x="0" y="0"/>
                </a:lnTo>
                <a:close/>
              </a:path>
            </a:pathLst>
          </a:custGeom>
          <a:blipFill>
            <a:blip r:embed="rId4"/>
            <a:stretch>
              <a:fillRect/>
            </a:stretch>
          </a:blipFill>
        </p:spPr>
      </p:sp>
      <p:sp>
        <p:nvSpPr>
          <p:cNvPr id="8" name="TextBox 8"/>
          <p:cNvSpPr txBox="1"/>
          <p:nvPr/>
        </p:nvSpPr>
        <p:spPr>
          <a:xfrm>
            <a:off x="1455392" y="8419155"/>
            <a:ext cx="15377217" cy="1591687"/>
          </a:xfrm>
          <a:prstGeom prst="rect">
            <a:avLst/>
          </a:prstGeom>
        </p:spPr>
        <p:txBody>
          <a:bodyPr lIns="0" tIns="0" rIns="0" bIns="0" rtlCol="0" anchor="t">
            <a:spAutoFit/>
          </a:bodyPr>
          <a:lstStyle/>
          <a:p>
            <a:pPr algn="ctr">
              <a:lnSpc>
                <a:spcPts val="3094"/>
              </a:lnSpc>
            </a:pPr>
            <a:r>
              <a:rPr lang="en-US" sz="2210" b="1" dirty="0">
                <a:solidFill>
                  <a:srgbClr val="FBFBFB"/>
                </a:solidFill>
                <a:latin typeface="Calibri (MS) Bold"/>
                <a:ea typeface="Calibri (MS) Bold"/>
                <a:cs typeface="Calibri (MS) Bold"/>
                <a:sym typeface="Calibri (MS) Bold"/>
              </a:rPr>
              <a:t>Based on my analysis, I</a:t>
            </a:r>
            <a:r>
              <a:rPr lang="en-US" sz="2210" dirty="0">
                <a:solidFill>
                  <a:srgbClr val="FBFBFB"/>
                </a:solidFill>
                <a:latin typeface="Calibri (MS)"/>
                <a:ea typeface="Calibri (MS)"/>
                <a:cs typeface="Calibri (MS)"/>
                <a:sym typeface="Calibri (MS)"/>
              </a:rPr>
              <a:t> have chosen AAPL, SPY, GE, PFE, and INTC for my portfolio.</a:t>
            </a:r>
          </a:p>
          <a:p>
            <a:pPr algn="ctr">
              <a:lnSpc>
                <a:spcPts val="3094"/>
              </a:lnSpc>
            </a:pPr>
            <a:r>
              <a:rPr lang="en-US" sz="2210" dirty="0">
                <a:solidFill>
                  <a:srgbClr val="FBFBFB"/>
                </a:solidFill>
                <a:latin typeface="Calibri (MS)"/>
                <a:ea typeface="Calibri (MS)"/>
                <a:cs typeface="Calibri (MS)"/>
                <a:sym typeface="Calibri (MS)"/>
              </a:rPr>
              <a:t>As INTC had a higher Sharpe ratio than EXC, I decided to exclude EXC even though it is an Energy company.  </a:t>
            </a:r>
          </a:p>
          <a:p>
            <a:pPr algn="ctr">
              <a:lnSpc>
                <a:spcPts val="3094"/>
              </a:lnSpc>
            </a:pPr>
            <a:r>
              <a:rPr lang="en-US" sz="2210" dirty="0">
                <a:solidFill>
                  <a:srgbClr val="FBFBFB"/>
                </a:solidFill>
                <a:latin typeface="Calibri (MS)"/>
                <a:ea typeface="Calibri (MS)"/>
                <a:cs typeface="Calibri (MS)"/>
                <a:sym typeface="Calibri (MS)"/>
              </a:rPr>
              <a:t>Furthermore, I have selected </a:t>
            </a:r>
            <a:r>
              <a:rPr lang="en-US" sz="2210" dirty="0" err="1">
                <a:solidFill>
                  <a:srgbClr val="FBFBFB"/>
                </a:solidFill>
                <a:latin typeface="Calibri (MS)"/>
                <a:ea typeface="Calibri (MS)"/>
                <a:cs typeface="Calibri (MS)"/>
                <a:sym typeface="Calibri (MS)"/>
              </a:rPr>
              <a:t>MAFlat</a:t>
            </a:r>
            <a:r>
              <a:rPr lang="en-US" sz="2210" dirty="0">
                <a:solidFill>
                  <a:srgbClr val="FBFBFB"/>
                </a:solidFill>
                <a:latin typeface="Calibri (MS)"/>
                <a:ea typeface="Calibri (MS)"/>
                <a:cs typeface="Calibri (MS)"/>
                <a:sym typeface="Calibri (MS)"/>
              </a:rPr>
              <a:t> for FBNDX, and </a:t>
            </a:r>
            <a:r>
              <a:rPr lang="en-US" sz="2210" dirty="0" err="1">
                <a:solidFill>
                  <a:srgbClr val="FBFBFB"/>
                </a:solidFill>
                <a:latin typeface="Calibri (MS)"/>
                <a:ea typeface="Calibri (MS)"/>
                <a:cs typeface="Calibri (MS)"/>
                <a:sym typeface="Calibri (MS)"/>
              </a:rPr>
              <a:t>MAShort</a:t>
            </a:r>
            <a:r>
              <a:rPr lang="en-US" sz="2210" dirty="0">
                <a:solidFill>
                  <a:srgbClr val="FBFBFB"/>
                </a:solidFill>
                <a:latin typeface="Calibri (MS)"/>
                <a:ea typeface="Calibri (MS)"/>
                <a:cs typeface="Calibri (MS)"/>
                <a:sym typeface="Calibri (MS)"/>
              </a:rPr>
              <a:t> for SPY because they gave better overall SR.</a:t>
            </a:r>
          </a:p>
          <a:p>
            <a:pPr algn="ctr">
              <a:lnSpc>
                <a:spcPts val="3094"/>
              </a:lnSpc>
            </a:pPr>
            <a:r>
              <a:rPr lang="en-US" sz="2210" dirty="0">
                <a:solidFill>
                  <a:srgbClr val="FBFBFB"/>
                </a:solidFill>
                <a:latin typeface="Calibri (MS)"/>
                <a:ea typeface="Calibri (MS)"/>
                <a:cs typeface="Calibri (MS)"/>
                <a:sym typeface="Calibri (MS)"/>
              </a:rPr>
              <a:t> I have selected FBNDX, XPT, and GBP to maximize Sharpe ratios.</a:t>
            </a:r>
          </a:p>
        </p:txBody>
      </p:sp>
      <p:sp>
        <p:nvSpPr>
          <p:cNvPr id="9" name="TextBox 9"/>
          <p:cNvSpPr txBox="1"/>
          <p:nvPr/>
        </p:nvSpPr>
        <p:spPr>
          <a:xfrm>
            <a:off x="6423562" y="93104"/>
            <a:ext cx="5440876" cy="994824"/>
          </a:xfrm>
          <a:prstGeom prst="rect">
            <a:avLst/>
          </a:prstGeom>
        </p:spPr>
        <p:txBody>
          <a:bodyPr lIns="0" tIns="0" rIns="0" bIns="0" rtlCol="0" anchor="t">
            <a:spAutoFit/>
          </a:bodyPr>
          <a:lstStyle/>
          <a:p>
            <a:pPr algn="l">
              <a:lnSpc>
                <a:spcPts val="8942"/>
              </a:lnSpc>
            </a:pPr>
            <a:r>
              <a:rPr lang="en-US" sz="6387" b="1" spc="855" dirty="0">
                <a:solidFill>
                  <a:srgbClr val="FBFBFB"/>
                </a:solidFill>
                <a:latin typeface="Bebas Neue Bold"/>
                <a:ea typeface="Bebas Neue Bold"/>
                <a:cs typeface="Bebas Neue Bold"/>
                <a:sym typeface="Bebas Neue Bold"/>
              </a:rPr>
              <a:t>Rationale</a:t>
            </a:r>
          </a:p>
        </p:txBody>
      </p:sp>
      <p:sp>
        <p:nvSpPr>
          <p:cNvPr id="10" name="TextBox 10"/>
          <p:cNvSpPr txBox="1"/>
          <p:nvPr/>
        </p:nvSpPr>
        <p:spPr>
          <a:xfrm>
            <a:off x="17846624" y="9706610"/>
            <a:ext cx="25515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07342"/>
            <a:ext cx="18288000" cy="2446471"/>
          </a:xfrm>
          <a:custGeom>
            <a:avLst/>
            <a:gdLst/>
            <a:ahLst/>
            <a:cxnLst/>
            <a:rect l="l" t="t" r="r" b="b"/>
            <a:pathLst>
              <a:path w="18288000" h="2446471">
                <a:moveTo>
                  <a:pt x="0" y="0"/>
                </a:moveTo>
                <a:lnTo>
                  <a:pt x="18288000" y="0"/>
                </a:lnTo>
                <a:lnTo>
                  <a:pt x="18288000" y="2446471"/>
                </a:lnTo>
                <a:lnTo>
                  <a:pt x="0" y="2446471"/>
                </a:lnTo>
                <a:lnTo>
                  <a:pt x="0" y="0"/>
                </a:lnTo>
                <a:close/>
              </a:path>
            </a:pathLst>
          </a:custGeom>
          <a:blipFill>
            <a:blip r:embed="rId2"/>
            <a:stretch>
              <a:fillRect t="-265751" r="-428" b="-133950"/>
            </a:stretch>
          </a:blipFill>
        </p:spPr>
      </p:sp>
      <p:grpSp>
        <p:nvGrpSpPr>
          <p:cNvPr id="3" name="Group 3"/>
          <p:cNvGrpSpPr/>
          <p:nvPr/>
        </p:nvGrpSpPr>
        <p:grpSpPr>
          <a:xfrm>
            <a:off x="785276" y="1709886"/>
            <a:ext cx="6597708" cy="8372716"/>
            <a:chOff x="0" y="0"/>
            <a:chExt cx="1960409" cy="2487826"/>
          </a:xfrm>
        </p:grpSpPr>
        <p:sp>
          <p:nvSpPr>
            <p:cNvPr id="4" name="Freeform 4"/>
            <p:cNvSpPr/>
            <p:nvPr/>
          </p:nvSpPr>
          <p:spPr>
            <a:xfrm>
              <a:off x="0" y="0"/>
              <a:ext cx="1960409" cy="2487826"/>
            </a:xfrm>
            <a:custGeom>
              <a:avLst/>
              <a:gdLst/>
              <a:ahLst/>
              <a:cxnLst/>
              <a:rect l="l" t="t" r="r" b="b"/>
              <a:pathLst>
                <a:path w="1960409" h="2487826">
                  <a:moveTo>
                    <a:pt x="59845" y="0"/>
                  </a:moveTo>
                  <a:lnTo>
                    <a:pt x="1900564" y="0"/>
                  </a:lnTo>
                  <a:cubicBezTo>
                    <a:pt x="1933616" y="0"/>
                    <a:pt x="1960409" y="26793"/>
                    <a:pt x="1960409" y="59845"/>
                  </a:cubicBezTo>
                  <a:lnTo>
                    <a:pt x="1960409" y="2427981"/>
                  </a:lnTo>
                  <a:cubicBezTo>
                    <a:pt x="1960409" y="2461032"/>
                    <a:pt x="1933616" y="2487826"/>
                    <a:pt x="1900564" y="2487826"/>
                  </a:cubicBezTo>
                  <a:lnTo>
                    <a:pt x="59845" y="2487826"/>
                  </a:lnTo>
                  <a:cubicBezTo>
                    <a:pt x="26793" y="2487826"/>
                    <a:pt x="0" y="2461032"/>
                    <a:pt x="0" y="2427981"/>
                  </a:cubicBezTo>
                  <a:lnTo>
                    <a:pt x="0" y="59845"/>
                  </a:lnTo>
                  <a:cubicBezTo>
                    <a:pt x="0" y="26793"/>
                    <a:pt x="26793" y="0"/>
                    <a:pt x="59845" y="0"/>
                  </a:cubicBezTo>
                  <a:close/>
                </a:path>
              </a:pathLst>
            </a:custGeom>
            <a:solidFill>
              <a:srgbClr val="BFA287"/>
            </a:solidFill>
          </p:spPr>
        </p:sp>
        <p:sp>
          <p:nvSpPr>
            <p:cNvPr id="5" name="TextBox 5"/>
            <p:cNvSpPr txBox="1"/>
            <p:nvPr/>
          </p:nvSpPr>
          <p:spPr>
            <a:xfrm>
              <a:off x="0" y="-57150"/>
              <a:ext cx="1960409" cy="2544976"/>
            </a:xfrm>
            <a:prstGeom prst="rect">
              <a:avLst/>
            </a:prstGeom>
          </p:spPr>
          <p:txBody>
            <a:bodyPr lIns="50800" tIns="50800" rIns="50800" bIns="50800" rtlCol="0" anchor="ctr"/>
            <a:lstStyle/>
            <a:p>
              <a:pPr algn="ctr">
                <a:lnSpc>
                  <a:spcPts val="1975"/>
                </a:lnSpc>
              </a:pPr>
              <a:endParaRPr/>
            </a:p>
          </p:txBody>
        </p:sp>
      </p:grpSp>
      <p:sp>
        <p:nvSpPr>
          <p:cNvPr id="6" name="Freeform 6"/>
          <p:cNvSpPr/>
          <p:nvPr/>
        </p:nvSpPr>
        <p:spPr>
          <a:xfrm>
            <a:off x="-438607" y="0"/>
            <a:ext cx="19165213" cy="1107005"/>
          </a:xfrm>
          <a:custGeom>
            <a:avLst/>
            <a:gdLst/>
            <a:ahLst/>
            <a:cxnLst/>
            <a:rect l="l" t="t" r="r" b="b"/>
            <a:pathLst>
              <a:path w="19165213" h="1107005">
                <a:moveTo>
                  <a:pt x="0" y="0"/>
                </a:moveTo>
                <a:lnTo>
                  <a:pt x="19165214" y="0"/>
                </a:lnTo>
                <a:lnTo>
                  <a:pt x="19165214" y="1107005"/>
                </a:lnTo>
                <a:lnTo>
                  <a:pt x="0" y="1107005"/>
                </a:lnTo>
                <a:lnTo>
                  <a:pt x="0" y="0"/>
                </a:lnTo>
                <a:close/>
              </a:path>
            </a:pathLst>
          </a:custGeom>
          <a:blipFill>
            <a:blip r:embed="rId3"/>
            <a:stretch>
              <a:fillRect t="-197515" b="-676803"/>
            </a:stretch>
          </a:blipFill>
        </p:spPr>
      </p:sp>
      <p:grpSp>
        <p:nvGrpSpPr>
          <p:cNvPr id="7" name="Group 7"/>
          <p:cNvGrpSpPr/>
          <p:nvPr/>
        </p:nvGrpSpPr>
        <p:grpSpPr>
          <a:xfrm>
            <a:off x="1143450" y="6987008"/>
            <a:ext cx="5881361" cy="2158612"/>
            <a:chOff x="0" y="0"/>
            <a:chExt cx="1549000" cy="568523"/>
          </a:xfrm>
        </p:grpSpPr>
        <p:sp>
          <p:nvSpPr>
            <p:cNvPr id="8" name="Freeform 8"/>
            <p:cNvSpPr/>
            <p:nvPr/>
          </p:nvSpPr>
          <p:spPr>
            <a:xfrm>
              <a:off x="0" y="0"/>
              <a:ext cx="1549001" cy="568523"/>
            </a:xfrm>
            <a:custGeom>
              <a:avLst/>
              <a:gdLst/>
              <a:ahLst/>
              <a:cxnLst/>
              <a:rect l="l" t="t" r="r" b="b"/>
              <a:pathLst>
                <a:path w="1549001" h="568523">
                  <a:moveTo>
                    <a:pt x="67134" y="0"/>
                  </a:moveTo>
                  <a:lnTo>
                    <a:pt x="1481867" y="0"/>
                  </a:lnTo>
                  <a:cubicBezTo>
                    <a:pt x="1499672" y="0"/>
                    <a:pt x="1516747" y="7073"/>
                    <a:pt x="1529337" y="19663"/>
                  </a:cubicBezTo>
                  <a:cubicBezTo>
                    <a:pt x="1541927" y="32253"/>
                    <a:pt x="1549001" y="49329"/>
                    <a:pt x="1549001" y="67134"/>
                  </a:cubicBezTo>
                  <a:lnTo>
                    <a:pt x="1549001" y="501390"/>
                  </a:lnTo>
                  <a:cubicBezTo>
                    <a:pt x="1549001" y="519195"/>
                    <a:pt x="1541927" y="536270"/>
                    <a:pt x="1529337" y="548860"/>
                  </a:cubicBezTo>
                  <a:cubicBezTo>
                    <a:pt x="1516747" y="561450"/>
                    <a:pt x="1499672" y="568523"/>
                    <a:pt x="1481867" y="568523"/>
                  </a:cubicBezTo>
                  <a:lnTo>
                    <a:pt x="67134" y="568523"/>
                  </a:lnTo>
                  <a:cubicBezTo>
                    <a:pt x="49329" y="568523"/>
                    <a:pt x="32253" y="561450"/>
                    <a:pt x="19663" y="548860"/>
                  </a:cubicBezTo>
                  <a:cubicBezTo>
                    <a:pt x="7073" y="536270"/>
                    <a:pt x="0" y="519195"/>
                    <a:pt x="0" y="501390"/>
                  </a:cubicBezTo>
                  <a:lnTo>
                    <a:pt x="0" y="67134"/>
                  </a:lnTo>
                  <a:cubicBezTo>
                    <a:pt x="0" y="49329"/>
                    <a:pt x="7073" y="32253"/>
                    <a:pt x="19663" y="19663"/>
                  </a:cubicBezTo>
                  <a:cubicBezTo>
                    <a:pt x="32253" y="7073"/>
                    <a:pt x="49329" y="0"/>
                    <a:pt x="67134" y="0"/>
                  </a:cubicBezTo>
                  <a:close/>
                </a:path>
              </a:pathLst>
            </a:custGeom>
            <a:solidFill>
              <a:srgbClr val="653427"/>
            </a:solidFill>
          </p:spPr>
        </p:sp>
        <p:sp>
          <p:nvSpPr>
            <p:cNvPr id="9" name="TextBox 9"/>
            <p:cNvSpPr txBox="1"/>
            <p:nvPr/>
          </p:nvSpPr>
          <p:spPr>
            <a:xfrm>
              <a:off x="0" y="-85725"/>
              <a:ext cx="1549000" cy="654248"/>
            </a:xfrm>
            <a:prstGeom prst="rect">
              <a:avLst/>
            </a:prstGeom>
          </p:spPr>
          <p:txBody>
            <a:bodyPr lIns="50800" tIns="50800" rIns="50800" bIns="50800" rtlCol="0" anchor="ctr"/>
            <a:lstStyle/>
            <a:p>
              <a:pPr algn="ctr">
                <a:lnSpc>
                  <a:spcPts val="2940"/>
                </a:lnSpc>
              </a:pPr>
              <a:r>
                <a:rPr lang="en-US" sz="2100" b="1">
                  <a:solidFill>
                    <a:srgbClr val="FFFFFF"/>
                  </a:solidFill>
                  <a:latin typeface="Calibri (MS) Bold"/>
                  <a:ea typeface="Calibri (MS) Bold"/>
                  <a:cs typeface="Calibri (MS) Bold"/>
                  <a:sym typeface="Calibri (MS) Bold"/>
                </a:rPr>
                <a:t>Negative relationship: I</a:t>
              </a:r>
              <a:r>
                <a:rPr lang="en-US" sz="2100">
                  <a:solidFill>
                    <a:srgbClr val="FFFFFF"/>
                  </a:solidFill>
                  <a:latin typeface="Calibri (MS)"/>
                  <a:ea typeface="Calibri (MS)"/>
                  <a:cs typeface="Calibri (MS)"/>
                  <a:sym typeface="Calibri (MS)"/>
                </a:rPr>
                <a:t>NTC-BB and SPY-MAShort, PFE-BB and SPY-MAShort, GE-MAShort and PFE-BB, INTC-BB, and GE-MAShort has a negative relationship with a correlation of -0.1603, -0.1529, -0.1384, and -0.1090 respectively.</a:t>
              </a:r>
            </a:p>
          </p:txBody>
        </p:sp>
      </p:grpSp>
      <p:grpSp>
        <p:nvGrpSpPr>
          <p:cNvPr id="10" name="Group 10"/>
          <p:cNvGrpSpPr/>
          <p:nvPr/>
        </p:nvGrpSpPr>
        <p:grpSpPr>
          <a:xfrm>
            <a:off x="1028700" y="4734727"/>
            <a:ext cx="5996111" cy="2239419"/>
            <a:chOff x="0" y="0"/>
            <a:chExt cx="1579223" cy="589806"/>
          </a:xfrm>
        </p:grpSpPr>
        <p:sp>
          <p:nvSpPr>
            <p:cNvPr id="11" name="Freeform 11"/>
            <p:cNvSpPr/>
            <p:nvPr/>
          </p:nvSpPr>
          <p:spPr>
            <a:xfrm>
              <a:off x="0" y="0"/>
              <a:ext cx="1579223" cy="589806"/>
            </a:xfrm>
            <a:custGeom>
              <a:avLst/>
              <a:gdLst/>
              <a:ahLst/>
              <a:cxnLst/>
              <a:rect l="l" t="t" r="r" b="b"/>
              <a:pathLst>
                <a:path w="1579223" h="589806">
                  <a:moveTo>
                    <a:pt x="65849" y="0"/>
                  </a:moveTo>
                  <a:lnTo>
                    <a:pt x="1513374" y="0"/>
                  </a:lnTo>
                  <a:cubicBezTo>
                    <a:pt x="1530838" y="0"/>
                    <a:pt x="1547587" y="6938"/>
                    <a:pt x="1559936" y="19287"/>
                  </a:cubicBezTo>
                  <a:cubicBezTo>
                    <a:pt x="1572285" y="31636"/>
                    <a:pt x="1579223" y="48385"/>
                    <a:pt x="1579223" y="65849"/>
                  </a:cubicBezTo>
                  <a:lnTo>
                    <a:pt x="1579223" y="523957"/>
                  </a:lnTo>
                  <a:cubicBezTo>
                    <a:pt x="1579223" y="541421"/>
                    <a:pt x="1572285" y="558170"/>
                    <a:pt x="1559936" y="570519"/>
                  </a:cubicBezTo>
                  <a:cubicBezTo>
                    <a:pt x="1547587" y="582868"/>
                    <a:pt x="1530838" y="589806"/>
                    <a:pt x="1513374" y="589806"/>
                  </a:cubicBezTo>
                  <a:lnTo>
                    <a:pt x="65849" y="589806"/>
                  </a:lnTo>
                  <a:cubicBezTo>
                    <a:pt x="48385" y="589806"/>
                    <a:pt x="31636" y="582868"/>
                    <a:pt x="19287" y="570519"/>
                  </a:cubicBezTo>
                  <a:cubicBezTo>
                    <a:pt x="6938" y="558170"/>
                    <a:pt x="0" y="541421"/>
                    <a:pt x="0" y="523957"/>
                  </a:cubicBezTo>
                  <a:lnTo>
                    <a:pt x="0" y="65849"/>
                  </a:lnTo>
                  <a:cubicBezTo>
                    <a:pt x="0" y="48385"/>
                    <a:pt x="6938" y="31636"/>
                    <a:pt x="19287" y="19287"/>
                  </a:cubicBezTo>
                  <a:cubicBezTo>
                    <a:pt x="31636" y="6938"/>
                    <a:pt x="48385" y="0"/>
                    <a:pt x="65849" y="0"/>
                  </a:cubicBezTo>
                  <a:close/>
                </a:path>
              </a:pathLst>
            </a:custGeom>
            <a:solidFill>
              <a:srgbClr val="653427"/>
            </a:solidFill>
          </p:spPr>
        </p:sp>
        <p:sp>
          <p:nvSpPr>
            <p:cNvPr id="12" name="TextBox 12"/>
            <p:cNvSpPr txBox="1"/>
            <p:nvPr/>
          </p:nvSpPr>
          <p:spPr>
            <a:xfrm>
              <a:off x="0" y="-85725"/>
              <a:ext cx="1579223" cy="675531"/>
            </a:xfrm>
            <a:prstGeom prst="rect">
              <a:avLst/>
            </a:prstGeom>
          </p:spPr>
          <p:txBody>
            <a:bodyPr lIns="50800" tIns="50800" rIns="50800" bIns="50800" rtlCol="0" anchor="ctr"/>
            <a:lstStyle/>
            <a:p>
              <a:pPr algn="ctr">
                <a:lnSpc>
                  <a:spcPts val="2940"/>
                </a:lnSpc>
              </a:pPr>
              <a:r>
                <a:rPr lang="en-US" sz="2100" b="1" dirty="0">
                  <a:solidFill>
                    <a:srgbClr val="FFFFFF"/>
                  </a:solidFill>
                  <a:latin typeface="Calibri (MS) Bold"/>
                  <a:ea typeface="Calibri (MS) Bold"/>
                  <a:cs typeface="Calibri (MS) Bold"/>
                  <a:sym typeface="Calibri (MS) Bold"/>
                </a:rPr>
                <a:t>Positive relationship: </a:t>
              </a:r>
              <a:r>
                <a:rPr lang="en-US" sz="2100" dirty="0">
                  <a:solidFill>
                    <a:srgbClr val="FFFFFF"/>
                  </a:solidFill>
                  <a:latin typeface="Calibri (MS)"/>
                  <a:ea typeface="Calibri (MS)"/>
                  <a:cs typeface="Calibri (MS)"/>
                  <a:sym typeface="Calibri (MS)"/>
                </a:rPr>
                <a:t>AAPL-</a:t>
              </a:r>
              <a:r>
                <a:rPr lang="en-US" sz="2100" dirty="0" err="1">
                  <a:solidFill>
                    <a:srgbClr val="FFFFFF"/>
                  </a:solidFill>
                  <a:latin typeface="Calibri (MS)"/>
                  <a:ea typeface="Calibri (MS)"/>
                  <a:cs typeface="Calibri (MS)"/>
                  <a:sym typeface="Calibri (MS)"/>
                </a:rPr>
                <a:t>MAFlat</a:t>
              </a:r>
              <a:r>
                <a:rPr lang="en-US" sz="2100" dirty="0">
                  <a:solidFill>
                    <a:srgbClr val="FFFFFF"/>
                  </a:solidFill>
                  <a:latin typeface="Calibri (MS)"/>
                  <a:ea typeface="Calibri (MS)"/>
                  <a:cs typeface="Calibri (MS)"/>
                  <a:sym typeface="Calibri (MS)"/>
                </a:rPr>
                <a:t> and SPY-</a:t>
              </a:r>
              <a:r>
                <a:rPr lang="en-US" sz="2100" dirty="0" err="1">
                  <a:solidFill>
                    <a:srgbClr val="FFFFFF"/>
                  </a:solidFill>
                  <a:latin typeface="Calibri (MS)"/>
                  <a:ea typeface="Calibri (MS)"/>
                  <a:cs typeface="Calibri (MS)"/>
                  <a:sym typeface="Calibri (MS)"/>
                </a:rPr>
                <a:t>MAShort</a:t>
              </a:r>
              <a:r>
                <a:rPr lang="en-US" sz="2100" dirty="0">
                  <a:solidFill>
                    <a:srgbClr val="FFFFFF"/>
                  </a:solidFill>
                  <a:latin typeface="Calibri (MS)"/>
                  <a:ea typeface="Calibri (MS)"/>
                  <a:cs typeface="Calibri (MS)"/>
                  <a:sym typeface="Calibri (MS)"/>
                </a:rPr>
                <a:t>, SPY-</a:t>
              </a:r>
              <a:r>
                <a:rPr lang="en-US" sz="2100" dirty="0" err="1">
                  <a:solidFill>
                    <a:srgbClr val="FFFFFF"/>
                  </a:solidFill>
                  <a:latin typeface="Calibri (MS)"/>
                  <a:ea typeface="Calibri (MS)"/>
                  <a:cs typeface="Calibri (MS)"/>
                  <a:sym typeface="Calibri (MS)"/>
                </a:rPr>
                <a:t>MAFlat</a:t>
              </a:r>
              <a:r>
                <a:rPr lang="en-US" sz="2100" dirty="0">
                  <a:solidFill>
                    <a:srgbClr val="FFFFFF"/>
                  </a:solidFill>
                  <a:latin typeface="Calibri (MS)"/>
                  <a:ea typeface="Calibri (MS)"/>
                  <a:cs typeface="Calibri (MS)"/>
                  <a:sym typeface="Calibri (MS)"/>
                </a:rPr>
                <a:t> and GE-</a:t>
              </a:r>
              <a:r>
                <a:rPr lang="en-US" sz="2100" dirty="0" err="1">
                  <a:solidFill>
                    <a:srgbClr val="FFFFFF"/>
                  </a:solidFill>
                  <a:latin typeface="Calibri (MS)"/>
                  <a:ea typeface="Calibri (MS)"/>
                  <a:cs typeface="Calibri (MS)"/>
                  <a:sym typeface="Calibri (MS)"/>
                </a:rPr>
                <a:t>MAShort</a:t>
              </a:r>
              <a:r>
                <a:rPr lang="en-US" sz="2100" dirty="0">
                  <a:solidFill>
                    <a:srgbClr val="FFFFFF"/>
                  </a:solidFill>
                  <a:latin typeface="Calibri (MS)"/>
                  <a:ea typeface="Calibri (MS)"/>
                  <a:cs typeface="Calibri (MS)"/>
                  <a:sym typeface="Calibri (MS)"/>
                </a:rPr>
                <a:t>, XPT-</a:t>
              </a:r>
              <a:r>
                <a:rPr lang="en-US" sz="2100" dirty="0" err="1">
                  <a:solidFill>
                    <a:srgbClr val="FFFFFF"/>
                  </a:solidFill>
                  <a:latin typeface="Calibri (MS)"/>
                  <a:ea typeface="Calibri (MS)"/>
                  <a:cs typeface="Calibri (MS)"/>
                  <a:sym typeface="Calibri (MS)"/>
                </a:rPr>
                <a:t>MAShort</a:t>
              </a:r>
              <a:r>
                <a:rPr lang="en-US" sz="2100" dirty="0">
                  <a:solidFill>
                    <a:srgbClr val="FFFFFF"/>
                  </a:solidFill>
                  <a:latin typeface="Calibri (MS)"/>
                  <a:ea typeface="Calibri (MS)"/>
                  <a:cs typeface="Calibri (MS)"/>
                  <a:sym typeface="Calibri (MS)"/>
                </a:rPr>
                <a:t> and GBP-</a:t>
              </a:r>
              <a:r>
                <a:rPr lang="en-US" sz="2100" dirty="0" err="1">
                  <a:solidFill>
                    <a:srgbClr val="FFFFFF"/>
                  </a:solidFill>
                  <a:latin typeface="Calibri (MS)"/>
                  <a:ea typeface="Calibri (MS)"/>
                  <a:cs typeface="Calibri (MS)"/>
                  <a:sym typeface="Calibri (MS)"/>
                </a:rPr>
                <a:t>MAShort</a:t>
              </a:r>
              <a:r>
                <a:rPr lang="en-US" sz="2100" dirty="0">
                  <a:solidFill>
                    <a:srgbClr val="FFFFFF"/>
                  </a:solidFill>
                  <a:latin typeface="Calibri (MS)"/>
                  <a:ea typeface="Calibri (MS)"/>
                  <a:cs typeface="Calibri (MS)"/>
                  <a:sym typeface="Calibri (MS)"/>
                </a:rPr>
                <a:t> have a positive relationship with 0.1174, 0.5740, and 0.1244 respectively.</a:t>
              </a:r>
            </a:p>
            <a:p>
              <a:pPr algn="ctr">
                <a:lnSpc>
                  <a:spcPts val="2940"/>
                </a:lnSpc>
              </a:pPr>
              <a:endParaRPr lang="en-US" sz="2100" dirty="0">
                <a:solidFill>
                  <a:srgbClr val="FFFFFF"/>
                </a:solidFill>
                <a:latin typeface="Calibri (MS)"/>
                <a:ea typeface="Calibri (MS)"/>
                <a:cs typeface="Calibri (MS)"/>
                <a:sym typeface="Calibri (MS)"/>
              </a:endParaRPr>
            </a:p>
          </p:txBody>
        </p:sp>
      </p:grpSp>
      <p:grpSp>
        <p:nvGrpSpPr>
          <p:cNvPr id="13" name="Group 13"/>
          <p:cNvGrpSpPr/>
          <p:nvPr/>
        </p:nvGrpSpPr>
        <p:grpSpPr>
          <a:xfrm>
            <a:off x="1143450" y="9145621"/>
            <a:ext cx="5881361" cy="737418"/>
            <a:chOff x="0" y="0"/>
            <a:chExt cx="1549000" cy="194217"/>
          </a:xfrm>
        </p:grpSpPr>
        <p:sp>
          <p:nvSpPr>
            <p:cNvPr id="14" name="Freeform 14"/>
            <p:cNvSpPr/>
            <p:nvPr/>
          </p:nvSpPr>
          <p:spPr>
            <a:xfrm>
              <a:off x="0" y="0"/>
              <a:ext cx="1549001" cy="194217"/>
            </a:xfrm>
            <a:custGeom>
              <a:avLst/>
              <a:gdLst/>
              <a:ahLst/>
              <a:cxnLst/>
              <a:rect l="l" t="t" r="r" b="b"/>
              <a:pathLst>
                <a:path w="1549001" h="194217">
                  <a:moveTo>
                    <a:pt x="67134" y="0"/>
                  </a:moveTo>
                  <a:lnTo>
                    <a:pt x="1481867" y="0"/>
                  </a:lnTo>
                  <a:cubicBezTo>
                    <a:pt x="1499672" y="0"/>
                    <a:pt x="1516747" y="7073"/>
                    <a:pt x="1529337" y="19663"/>
                  </a:cubicBezTo>
                  <a:cubicBezTo>
                    <a:pt x="1541927" y="32253"/>
                    <a:pt x="1549001" y="49329"/>
                    <a:pt x="1549001" y="67134"/>
                  </a:cubicBezTo>
                  <a:lnTo>
                    <a:pt x="1549001" y="127083"/>
                  </a:lnTo>
                  <a:cubicBezTo>
                    <a:pt x="1549001" y="144888"/>
                    <a:pt x="1541927" y="161964"/>
                    <a:pt x="1529337" y="174554"/>
                  </a:cubicBezTo>
                  <a:cubicBezTo>
                    <a:pt x="1516747" y="187144"/>
                    <a:pt x="1499672" y="194217"/>
                    <a:pt x="1481867" y="194217"/>
                  </a:cubicBezTo>
                  <a:lnTo>
                    <a:pt x="67134" y="194217"/>
                  </a:lnTo>
                  <a:cubicBezTo>
                    <a:pt x="49329" y="194217"/>
                    <a:pt x="32253" y="187144"/>
                    <a:pt x="19663" y="174554"/>
                  </a:cubicBezTo>
                  <a:cubicBezTo>
                    <a:pt x="7073" y="161964"/>
                    <a:pt x="0" y="144888"/>
                    <a:pt x="0" y="127083"/>
                  </a:cubicBezTo>
                  <a:lnTo>
                    <a:pt x="0" y="67134"/>
                  </a:lnTo>
                  <a:cubicBezTo>
                    <a:pt x="0" y="49329"/>
                    <a:pt x="7073" y="32253"/>
                    <a:pt x="19663" y="19663"/>
                  </a:cubicBezTo>
                  <a:cubicBezTo>
                    <a:pt x="32253" y="7073"/>
                    <a:pt x="49329" y="0"/>
                    <a:pt x="67134" y="0"/>
                  </a:cubicBezTo>
                  <a:close/>
                </a:path>
              </a:pathLst>
            </a:custGeom>
            <a:solidFill>
              <a:srgbClr val="653427"/>
            </a:solidFill>
          </p:spPr>
        </p:sp>
        <p:sp>
          <p:nvSpPr>
            <p:cNvPr id="15" name="TextBox 15"/>
            <p:cNvSpPr txBox="1"/>
            <p:nvPr/>
          </p:nvSpPr>
          <p:spPr>
            <a:xfrm>
              <a:off x="0" y="-85725"/>
              <a:ext cx="1549000" cy="279942"/>
            </a:xfrm>
            <a:prstGeom prst="rect">
              <a:avLst/>
            </a:prstGeom>
          </p:spPr>
          <p:txBody>
            <a:bodyPr lIns="50800" tIns="50800" rIns="50800" bIns="50800" rtlCol="0" anchor="ctr"/>
            <a:lstStyle/>
            <a:p>
              <a:pPr algn="ctr">
                <a:lnSpc>
                  <a:spcPts val="2940"/>
                </a:lnSpc>
              </a:pPr>
              <a:r>
                <a:rPr lang="en-US" sz="2100" b="1">
                  <a:solidFill>
                    <a:srgbClr val="FFFFFF"/>
                  </a:solidFill>
                  <a:latin typeface="Calibri (MS) Bold"/>
                  <a:ea typeface="Calibri (MS) Bold"/>
                  <a:cs typeface="Calibri (MS) Bold"/>
                  <a:sym typeface="Calibri (MS) Bold"/>
                </a:rPr>
                <a:t>Neutral relationship: </a:t>
              </a:r>
              <a:r>
                <a:rPr lang="en-US" sz="2100">
                  <a:solidFill>
                    <a:srgbClr val="FBFBFB"/>
                  </a:solidFill>
                  <a:latin typeface="Calibri (MS)"/>
                  <a:ea typeface="Calibri (MS)"/>
                  <a:cs typeface="Calibri (MS)"/>
                  <a:sym typeface="Calibri (MS)"/>
                </a:rPr>
                <a:t>There's no correlation = 0.</a:t>
              </a:r>
            </a:p>
          </p:txBody>
        </p:sp>
      </p:grpSp>
      <p:sp>
        <p:nvSpPr>
          <p:cNvPr id="16" name="AutoShape 16"/>
          <p:cNvSpPr/>
          <p:nvPr/>
        </p:nvSpPr>
        <p:spPr>
          <a:xfrm>
            <a:off x="785276" y="2966414"/>
            <a:ext cx="6597708" cy="0"/>
          </a:xfrm>
          <a:prstGeom prst="line">
            <a:avLst/>
          </a:prstGeom>
          <a:ln w="38100" cap="flat">
            <a:solidFill>
              <a:srgbClr val="FBFBFB"/>
            </a:solidFill>
            <a:prstDash val="solid"/>
            <a:headEnd type="none" w="sm" len="sm"/>
            <a:tailEnd type="none" w="sm" len="sm"/>
          </a:ln>
        </p:spPr>
      </p:sp>
      <p:sp>
        <p:nvSpPr>
          <p:cNvPr id="17" name="Freeform 17"/>
          <p:cNvSpPr/>
          <p:nvPr/>
        </p:nvSpPr>
        <p:spPr>
          <a:xfrm>
            <a:off x="9144000" y="1495904"/>
            <a:ext cx="7104927" cy="8534239"/>
          </a:xfrm>
          <a:custGeom>
            <a:avLst/>
            <a:gdLst/>
            <a:ahLst/>
            <a:cxnLst/>
            <a:rect l="l" t="t" r="r" b="b"/>
            <a:pathLst>
              <a:path w="7104927" h="8534239">
                <a:moveTo>
                  <a:pt x="0" y="0"/>
                </a:moveTo>
                <a:lnTo>
                  <a:pt x="7104927" y="0"/>
                </a:lnTo>
                <a:lnTo>
                  <a:pt x="7104927" y="8534238"/>
                </a:lnTo>
                <a:lnTo>
                  <a:pt x="0" y="8534238"/>
                </a:lnTo>
                <a:lnTo>
                  <a:pt x="0" y="0"/>
                </a:lnTo>
                <a:close/>
              </a:path>
            </a:pathLst>
          </a:custGeom>
          <a:blipFill>
            <a:blip r:embed="rId4"/>
            <a:stretch>
              <a:fillRect/>
            </a:stretch>
          </a:blipFill>
        </p:spPr>
      </p:sp>
      <p:sp>
        <p:nvSpPr>
          <p:cNvPr id="18" name="TextBox 18"/>
          <p:cNvSpPr txBox="1"/>
          <p:nvPr/>
        </p:nvSpPr>
        <p:spPr>
          <a:xfrm>
            <a:off x="1866115" y="1982495"/>
            <a:ext cx="4436031" cy="787802"/>
          </a:xfrm>
          <a:prstGeom prst="rect">
            <a:avLst/>
          </a:prstGeom>
        </p:spPr>
        <p:txBody>
          <a:bodyPr lIns="0" tIns="0" rIns="0" bIns="0" rtlCol="0" anchor="t">
            <a:spAutoFit/>
          </a:bodyPr>
          <a:lstStyle/>
          <a:p>
            <a:pPr algn="ctr">
              <a:lnSpc>
                <a:spcPts val="6452"/>
              </a:lnSpc>
            </a:pPr>
            <a:r>
              <a:rPr lang="en-US" sz="4609" b="1">
                <a:solidFill>
                  <a:srgbClr val="FFFFFF"/>
                </a:solidFill>
                <a:latin typeface="Canva Sans Bold"/>
                <a:ea typeface="Canva Sans Bold"/>
                <a:cs typeface="Canva Sans Bold"/>
                <a:sym typeface="Canva Sans Bold"/>
              </a:rPr>
              <a:t>Key Takeaways </a:t>
            </a:r>
          </a:p>
        </p:txBody>
      </p:sp>
      <p:sp>
        <p:nvSpPr>
          <p:cNvPr id="19" name="TextBox 19"/>
          <p:cNvSpPr txBox="1"/>
          <p:nvPr/>
        </p:nvSpPr>
        <p:spPr>
          <a:xfrm>
            <a:off x="4758220" y="71902"/>
            <a:ext cx="9228089" cy="1114109"/>
          </a:xfrm>
          <a:prstGeom prst="rect">
            <a:avLst/>
          </a:prstGeom>
        </p:spPr>
        <p:txBody>
          <a:bodyPr lIns="0" tIns="0" rIns="0" bIns="0" rtlCol="0" anchor="t">
            <a:spAutoFit/>
          </a:bodyPr>
          <a:lstStyle/>
          <a:p>
            <a:pPr algn="l">
              <a:lnSpc>
                <a:spcPts val="8942"/>
              </a:lnSpc>
            </a:pPr>
            <a:r>
              <a:rPr lang="en-US" sz="6387" b="1" spc="855">
                <a:solidFill>
                  <a:srgbClr val="FBFBFB"/>
                </a:solidFill>
                <a:latin typeface="Bebas Neue Bold"/>
                <a:ea typeface="Bebas Neue Bold"/>
                <a:cs typeface="Bebas Neue Bold"/>
                <a:sym typeface="Bebas Neue Bold"/>
              </a:rPr>
              <a:t>Correlation structure </a:t>
            </a:r>
          </a:p>
        </p:txBody>
      </p:sp>
      <p:sp>
        <p:nvSpPr>
          <p:cNvPr id="20" name="TextBox 20"/>
          <p:cNvSpPr txBox="1"/>
          <p:nvPr/>
        </p:nvSpPr>
        <p:spPr>
          <a:xfrm>
            <a:off x="17835373" y="9706610"/>
            <a:ext cx="27765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6</a:t>
            </a:r>
          </a:p>
        </p:txBody>
      </p:sp>
      <p:grpSp>
        <p:nvGrpSpPr>
          <p:cNvPr id="21" name="Group 21"/>
          <p:cNvGrpSpPr/>
          <p:nvPr/>
        </p:nvGrpSpPr>
        <p:grpSpPr>
          <a:xfrm>
            <a:off x="1028700" y="3040133"/>
            <a:ext cx="5938736" cy="1681733"/>
            <a:chOff x="0" y="0"/>
            <a:chExt cx="1564112" cy="442926"/>
          </a:xfrm>
        </p:grpSpPr>
        <p:sp>
          <p:nvSpPr>
            <p:cNvPr id="22" name="Freeform 22"/>
            <p:cNvSpPr/>
            <p:nvPr/>
          </p:nvSpPr>
          <p:spPr>
            <a:xfrm>
              <a:off x="0" y="0"/>
              <a:ext cx="1564112" cy="442926"/>
            </a:xfrm>
            <a:custGeom>
              <a:avLst/>
              <a:gdLst/>
              <a:ahLst/>
              <a:cxnLst/>
              <a:rect l="l" t="t" r="r" b="b"/>
              <a:pathLst>
                <a:path w="1564112" h="442926">
                  <a:moveTo>
                    <a:pt x="66485" y="0"/>
                  </a:moveTo>
                  <a:lnTo>
                    <a:pt x="1497626" y="0"/>
                  </a:lnTo>
                  <a:cubicBezTo>
                    <a:pt x="1515259" y="0"/>
                    <a:pt x="1532170" y="7005"/>
                    <a:pt x="1544638" y="19473"/>
                  </a:cubicBezTo>
                  <a:cubicBezTo>
                    <a:pt x="1557107" y="31941"/>
                    <a:pt x="1564112" y="48852"/>
                    <a:pt x="1564112" y="66485"/>
                  </a:cubicBezTo>
                  <a:lnTo>
                    <a:pt x="1564112" y="376440"/>
                  </a:lnTo>
                  <a:cubicBezTo>
                    <a:pt x="1564112" y="394073"/>
                    <a:pt x="1557107" y="410984"/>
                    <a:pt x="1544638" y="423453"/>
                  </a:cubicBezTo>
                  <a:cubicBezTo>
                    <a:pt x="1532170" y="435921"/>
                    <a:pt x="1515259" y="442926"/>
                    <a:pt x="1497626" y="442926"/>
                  </a:cubicBezTo>
                  <a:lnTo>
                    <a:pt x="66485" y="442926"/>
                  </a:lnTo>
                  <a:cubicBezTo>
                    <a:pt x="48852" y="442926"/>
                    <a:pt x="31941" y="435921"/>
                    <a:pt x="19473" y="423453"/>
                  </a:cubicBezTo>
                  <a:cubicBezTo>
                    <a:pt x="7005" y="410984"/>
                    <a:pt x="0" y="394073"/>
                    <a:pt x="0" y="376440"/>
                  </a:cubicBezTo>
                  <a:lnTo>
                    <a:pt x="0" y="66485"/>
                  </a:lnTo>
                  <a:cubicBezTo>
                    <a:pt x="0" y="48852"/>
                    <a:pt x="7005" y="31941"/>
                    <a:pt x="19473" y="19473"/>
                  </a:cubicBezTo>
                  <a:cubicBezTo>
                    <a:pt x="31941" y="7005"/>
                    <a:pt x="48852" y="0"/>
                    <a:pt x="66485" y="0"/>
                  </a:cubicBezTo>
                  <a:close/>
                </a:path>
              </a:pathLst>
            </a:custGeom>
            <a:solidFill>
              <a:srgbClr val="653427"/>
            </a:solidFill>
          </p:spPr>
        </p:sp>
        <p:sp>
          <p:nvSpPr>
            <p:cNvPr id="23" name="TextBox 23"/>
            <p:cNvSpPr txBox="1"/>
            <p:nvPr/>
          </p:nvSpPr>
          <p:spPr>
            <a:xfrm>
              <a:off x="0" y="-85725"/>
              <a:ext cx="1564112" cy="528651"/>
            </a:xfrm>
            <a:prstGeom prst="rect">
              <a:avLst/>
            </a:prstGeom>
          </p:spPr>
          <p:txBody>
            <a:bodyPr lIns="50800" tIns="50800" rIns="50800" bIns="50800" rtlCol="0" anchor="ctr"/>
            <a:lstStyle/>
            <a:p>
              <a:pPr algn="ctr">
                <a:lnSpc>
                  <a:spcPts val="2955"/>
                </a:lnSpc>
              </a:pPr>
              <a:r>
                <a:rPr lang="en-US" sz="2111" b="1" dirty="0">
                  <a:solidFill>
                    <a:srgbClr val="FFFFFF"/>
                  </a:solidFill>
                  <a:latin typeface="Calibri (MS) Bold"/>
                  <a:ea typeface="Calibri (MS) Bold"/>
                  <a:cs typeface="Calibri (MS) Bold"/>
                  <a:sym typeface="Calibri (MS) Bold"/>
                </a:rPr>
                <a:t>Overall there are very few correlations in my portfolio, the only notable high correlation being between GE and SPY. All the other relationships were very close to 0.</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8607" y="0"/>
            <a:ext cx="19165213" cy="1028700"/>
          </a:xfrm>
          <a:custGeom>
            <a:avLst/>
            <a:gdLst/>
            <a:ahLst/>
            <a:cxnLst/>
            <a:rect l="l" t="t" r="r" b="b"/>
            <a:pathLst>
              <a:path w="19165213" h="1028700">
                <a:moveTo>
                  <a:pt x="0" y="0"/>
                </a:moveTo>
                <a:lnTo>
                  <a:pt x="19165214" y="0"/>
                </a:lnTo>
                <a:lnTo>
                  <a:pt x="19165214" y="1028700"/>
                </a:lnTo>
                <a:lnTo>
                  <a:pt x="0" y="1028700"/>
                </a:lnTo>
                <a:lnTo>
                  <a:pt x="0" y="0"/>
                </a:lnTo>
                <a:close/>
              </a:path>
            </a:pathLst>
          </a:custGeom>
          <a:blipFill>
            <a:blip r:embed="rId2"/>
            <a:stretch>
              <a:fillRect t="-212550" b="-735934"/>
            </a:stretch>
          </a:blipFill>
        </p:spPr>
      </p:sp>
      <p:grpSp>
        <p:nvGrpSpPr>
          <p:cNvPr id="3" name="Group 3"/>
          <p:cNvGrpSpPr/>
          <p:nvPr/>
        </p:nvGrpSpPr>
        <p:grpSpPr>
          <a:xfrm>
            <a:off x="572303" y="1719615"/>
            <a:ext cx="4295652" cy="1095061"/>
            <a:chOff x="0" y="0"/>
            <a:chExt cx="1131365" cy="288411"/>
          </a:xfrm>
        </p:grpSpPr>
        <p:sp>
          <p:nvSpPr>
            <p:cNvPr id="4" name="Freeform 4"/>
            <p:cNvSpPr/>
            <p:nvPr/>
          </p:nvSpPr>
          <p:spPr>
            <a:xfrm>
              <a:off x="0" y="0"/>
              <a:ext cx="1131365" cy="288411"/>
            </a:xfrm>
            <a:custGeom>
              <a:avLst/>
              <a:gdLst/>
              <a:ahLst/>
              <a:cxnLst/>
              <a:rect l="l" t="t" r="r" b="b"/>
              <a:pathLst>
                <a:path w="1131365" h="288411">
                  <a:moveTo>
                    <a:pt x="91916" y="0"/>
                  </a:moveTo>
                  <a:lnTo>
                    <a:pt x="1039449" y="0"/>
                  </a:lnTo>
                  <a:cubicBezTo>
                    <a:pt x="1090213" y="0"/>
                    <a:pt x="1131365" y="41152"/>
                    <a:pt x="1131365" y="91916"/>
                  </a:cubicBezTo>
                  <a:lnTo>
                    <a:pt x="1131365" y="196496"/>
                  </a:lnTo>
                  <a:cubicBezTo>
                    <a:pt x="1131365" y="247259"/>
                    <a:pt x="1090213" y="288411"/>
                    <a:pt x="1039449" y="288411"/>
                  </a:cubicBezTo>
                  <a:lnTo>
                    <a:pt x="91916" y="288411"/>
                  </a:lnTo>
                  <a:cubicBezTo>
                    <a:pt x="41152" y="288411"/>
                    <a:pt x="0" y="247259"/>
                    <a:pt x="0" y="196496"/>
                  </a:cubicBezTo>
                  <a:lnTo>
                    <a:pt x="0" y="91916"/>
                  </a:lnTo>
                  <a:cubicBezTo>
                    <a:pt x="0" y="41152"/>
                    <a:pt x="41152" y="0"/>
                    <a:pt x="91916" y="0"/>
                  </a:cubicBezTo>
                  <a:close/>
                </a:path>
              </a:pathLst>
            </a:custGeom>
            <a:solidFill>
              <a:srgbClr val="BFA287"/>
            </a:solidFill>
          </p:spPr>
        </p:sp>
        <p:sp>
          <p:nvSpPr>
            <p:cNvPr id="5" name="TextBox 5"/>
            <p:cNvSpPr txBox="1"/>
            <p:nvPr/>
          </p:nvSpPr>
          <p:spPr>
            <a:xfrm>
              <a:off x="0" y="-133350"/>
              <a:ext cx="1131365" cy="421761"/>
            </a:xfrm>
            <a:prstGeom prst="rect">
              <a:avLst/>
            </a:prstGeom>
          </p:spPr>
          <p:txBody>
            <a:bodyPr lIns="50800" tIns="50800" rIns="50800" bIns="50800" rtlCol="0" anchor="ctr"/>
            <a:lstStyle/>
            <a:p>
              <a:pPr algn="ctr">
                <a:lnSpc>
                  <a:spcPts val="4620"/>
                </a:lnSpc>
              </a:pPr>
              <a:r>
                <a:rPr lang="en-US" sz="3300" b="1">
                  <a:solidFill>
                    <a:srgbClr val="FFFFFF"/>
                  </a:solidFill>
                  <a:latin typeface="Calibri (MS) Bold"/>
                  <a:ea typeface="Calibri (MS) Bold"/>
                  <a:cs typeface="Calibri (MS) Bold"/>
                  <a:sym typeface="Calibri (MS) Bold"/>
                </a:rPr>
                <a:t>Equal-weight portfolio</a:t>
              </a:r>
            </a:p>
          </p:txBody>
        </p:sp>
      </p:grpSp>
      <p:grpSp>
        <p:nvGrpSpPr>
          <p:cNvPr id="6" name="Group 6"/>
          <p:cNvGrpSpPr/>
          <p:nvPr/>
        </p:nvGrpSpPr>
        <p:grpSpPr>
          <a:xfrm>
            <a:off x="5885455" y="1723906"/>
            <a:ext cx="11989341" cy="1095061"/>
            <a:chOff x="0" y="0"/>
            <a:chExt cx="3157687" cy="288411"/>
          </a:xfrm>
        </p:grpSpPr>
        <p:sp>
          <p:nvSpPr>
            <p:cNvPr id="7" name="Freeform 7"/>
            <p:cNvSpPr/>
            <p:nvPr/>
          </p:nvSpPr>
          <p:spPr>
            <a:xfrm>
              <a:off x="0" y="0"/>
              <a:ext cx="3157687" cy="288411"/>
            </a:xfrm>
            <a:custGeom>
              <a:avLst/>
              <a:gdLst/>
              <a:ahLst/>
              <a:cxnLst/>
              <a:rect l="l" t="t" r="r" b="b"/>
              <a:pathLst>
                <a:path w="3157687" h="288411">
                  <a:moveTo>
                    <a:pt x="32932" y="0"/>
                  </a:moveTo>
                  <a:lnTo>
                    <a:pt x="3124754" y="0"/>
                  </a:lnTo>
                  <a:cubicBezTo>
                    <a:pt x="3142942" y="0"/>
                    <a:pt x="3157687" y="14744"/>
                    <a:pt x="3157687" y="32932"/>
                  </a:cubicBezTo>
                  <a:lnTo>
                    <a:pt x="3157687" y="255479"/>
                  </a:lnTo>
                  <a:cubicBezTo>
                    <a:pt x="3157687" y="273667"/>
                    <a:pt x="3142942" y="288411"/>
                    <a:pt x="3124754" y="288411"/>
                  </a:cubicBezTo>
                  <a:lnTo>
                    <a:pt x="32932" y="288411"/>
                  </a:lnTo>
                  <a:cubicBezTo>
                    <a:pt x="14744" y="288411"/>
                    <a:pt x="0" y="273667"/>
                    <a:pt x="0" y="255479"/>
                  </a:cubicBezTo>
                  <a:lnTo>
                    <a:pt x="0" y="32932"/>
                  </a:lnTo>
                  <a:cubicBezTo>
                    <a:pt x="0" y="14744"/>
                    <a:pt x="14744" y="0"/>
                    <a:pt x="32932" y="0"/>
                  </a:cubicBezTo>
                  <a:close/>
                </a:path>
              </a:pathLst>
            </a:custGeom>
            <a:solidFill>
              <a:srgbClr val="BFA287"/>
            </a:solidFill>
          </p:spPr>
        </p:sp>
        <p:sp>
          <p:nvSpPr>
            <p:cNvPr id="8" name="TextBox 8"/>
            <p:cNvSpPr txBox="1"/>
            <p:nvPr/>
          </p:nvSpPr>
          <p:spPr>
            <a:xfrm>
              <a:off x="0" y="-133350"/>
              <a:ext cx="3157687" cy="421761"/>
            </a:xfrm>
            <a:prstGeom prst="rect">
              <a:avLst/>
            </a:prstGeom>
          </p:spPr>
          <p:txBody>
            <a:bodyPr lIns="50800" tIns="50800" rIns="50800" bIns="50800" rtlCol="0" anchor="ctr"/>
            <a:lstStyle/>
            <a:p>
              <a:pPr algn="ctr">
                <a:lnSpc>
                  <a:spcPts val="4620"/>
                </a:lnSpc>
              </a:pPr>
              <a:r>
                <a:rPr lang="en-US" sz="3300" b="1">
                  <a:solidFill>
                    <a:srgbClr val="FFFFFF"/>
                  </a:solidFill>
                  <a:latin typeface="Calibri (MS) Bold"/>
                  <a:ea typeface="Calibri (MS) Bold"/>
                  <a:cs typeface="Calibri (MS) Bold"/>
                  <a:sym typeface="Calibri (MS) Bold"/>
                </a:rPr>
                <a:t> Weights of the Minimum-vol and the Maximum-Sharpe portfolios</a:t>
              </a:r>
            </a:p>
          </p:txBody>
        </p:sp>
      </p:grpSp>
      <p:grpSp>
        <p:nvGrpSpPr>
          <p:cNvPr id="9" name="Group 9"/>
          <p:cNvGrpSpPr/>
          <p:nvPr/>
        </p:nvGrpSpPr>
        <p:grpSpPr>
          <a:xfrm>
            <a:off x="378380" y="7814055"/>
            <a:ext cx="4489575" cy="2070700"/>
            <a:chOff x="0" y="0"/>
            <a:chExt cx="849493" cy="391807"/>
          </a:xfrm>
        </p:grpSpPr>
        <p:sp>
          <p:nvSpPr>
            <p:cNvPr id="10" name="Freeform 10"/>
            <p:cNvSpPr/>
            <p:nvPr/>
          </p:nvSpPr>
          <p:spPr>
            <a:xfrm>
              <a:off x="0" y="0"/>
              <a:ext cx="849493" cy="391807"/>
            </a:xfrm>
            <a:custGeom>
              <a:avLst/>
              <a:gdLst/>
              <a:ahLst/>
              <a:cxnLst/>
              <a:rect l="l" t="t" r="r" b="b"/>
              <a:pathLst>
                <a:path w="849493" h="391807">
                  <a:moveTo>
                    <a:pt x="121514" y="0"/>
                  </a:moveTo>
                  <a:lnTo>
                    <a:pt x="727979" y="0"/>
                  </a:lnTo>
                  <a:cubicBezTo>
                    <a:pt x="760206" y="0"/>
                    <a:pt x="791114" y="12802"/>
                    <a:pt x="813902" y="35591"/>
                  </a:cubicBezTo>
                  <a:cubicBezTo>
                    <a:pt x="836691" y="58379"/>
                    <a:pt x="849493" y="89287"/>
                    <a:pt x="849493" y="121514"/>
                  </a:cubicBezTo>
                  <a:lnTo>
                    <a:pt x="849493" y="270292"/>
                  </a:lnTo>
                  <a:cubicBezTo>
                    <a:pt x="849493" y="302520"/>
                    <a:pt x="836691" y="333427"/>
                    <a:pt x="813902" y="356216"/>
                  </a:cubicBezTo>
                  <a:cubicBezTo>
                    <a:pt x="791114" y="379004"/>
                    <a:pt x="760206" y="391807"/>
                    <a:pt x="727979" y="391807"/>
                  </a:cubicBezTo>
                  <a:lnTo>
                    <a:pt x="121514" y="391807"/>
                  </a:lnTo>
                  <a:cubicBezTo>
                    <a:pt x="89287" y="391807"/>
                    <a:pt x="58379" y="379004"/>
                    <a:pt x="35591" y="356216"/>
                  </a:cubicBezTo>
                  <a:cubicBezTo>
                    <a:pt x="12802" y="333427"/>
                    <a:pt x="0" y="302520"/>
                    <a:pt x="0" y="270292"/>
                  </a:cubicBezTo>
                  <a:lnTo>
                    <a:pt x="0" y="121514"/>
                  </a:lnTo>
                  <a:cubicBezTo>
                    <a:pt x="0" y="89287"/>
                    <a:pt x="12802" y="58379"/>
                    <a:pt x="35591" y="35591"/>
                  </a:cubicBezTo>
                  <a:cubicBezTo>
                    <a:pt x="58379" y="12802"/>
                    <a:pt x="89287" y="0"/>
                    <a:pt x="121514" y="0"/>
                  </a:cubicBezTo>
                  <a:close/>
                </a:path>
              </a:pathLst>
            </a:custGeom>
            <a:solidFill>
              <a:srgbClr val="653427"/>
            </a:solidFill>
          </p:spPr>
        </p:sp>
        <p:sp>
          <p:nvSpPr>
            <p:cNvPr id="11" name="TextBox 11"/>
            <p:cNvSpPr txBox="1"/>
            <p:nvPr/>
          </p:nvSpPr>
          <p:spPr>
            <a:xfrm>
              <a:off x="0" y="-76200"/>
              <a:ext cx="849493" cy="468007"/>
            </a:xfrm>
            <a:prstGeom prst="rect">
              <a:avLst/>
            </a:prstGeom>
          </p:spPr>
          <p:txBody>
            <a:bodyPr lIns="50800" tIns="50800" rIns="50800" bIns="50800" rtlCol="0" anchor="ctr"/>
            <a:lstStyle/>
            <a:p>
              <a:pPr algn="ctr">
                <a:lnSpc>
                  <a:spcPts val="2814"/>
                </a:lnSpc>
              </a:pPr>
              <a:r>
                <a:rPr lang="en-US" sz="2010">
                  <a:solidFill>
                    <a:srgbClr val="FFFFFF"/>
                  </a:solidFill>
                  <a:latin typeface="Calibri (MS)"/>
                  <a:ea typeface="Calibri (MS)"/>
                  <a:cs typeface="Calibri (MS)"/>
                  <a:sym typeface="Calibri (MS)"/>
                </a:rPr>
                <a:t>Outperforms every individual strategy (AAPL-MAFlat, INTC-MAShort, GE-MAShort, PFE-BB, SPY-MAFlat, FBNDX-MAShort, XPT-MAShort, GBP-MAShort).</a:t>
              </a:r>
            </a:p>
          </p:txBody>
        </p:sp>
      </p:grpSp>
      <p:grpSp>
        <p:nvGrpSpPr>
          <p:cNvPr id="12" name="Group 12"/>
          <p:cNvGrpSpPr/>
          <p:nvPr/>
        </p:nvGrpSpPr>
        <p:grpSpPr>
          <a:xfrm>
            <a:off x="5769224" y="7006704"/>
            <a:ext cx="12221804" cy="3566825"/>
            <a:chOff x="0" y="-56239"/>
            <a:chExt cx="855904" cy="249788"/>
          </a:xfrm>
        </p:grpSpPr>
        <p:sp>
          <p:nvSpPr>
            <p:cNvPr id="13" name="Freeform 13"/>
            <p:cNvSpPr/>
            <p:nvPr/>
          </p:nvSpPr>
          <p:spPr>
            <a:xfrm>
              <a:off x="0" y="0"/>
              <a:ext cx="855904" cy="145013"/>
            </a:xfrm>
            <a:custGeom>
              <a:avLst/>
              <a:gdLst/>
              <a:ahLst/>
              <a:cxnLst/>
              <a:rect l="l" t="t" r="r" b="b"/>
              <a:pathLst>
                <a:path w="855904" h="145013">
                  <a:moveTo>
                    <a:pt x="72506" y="0"/>
                  </a:moveTo>
                  <a:lnTo>
                    <a:pt x="783397" y="0"/>
                  </a:lnTo>
                  <a:cubicBezTo>
                    <a:pt x="823442" y="0"/>
                    <a:pt x="855904" y="32462"/>
                    <a:pt x="855904" y="72506"/>
                  </a:cubicBezTo>
                  <a:lnTo>
                    <a:pt x="855904" y="72506"/>
                  </a:lnTo>
                  <a:cubicBezTo>
                    <a:pt x="855904" y="91736"/>
                    <a:pt x="848265" y="110179"/>
                    <a:pt x="834667" y="123776"/>
                  </a:cubicBezTo>
                  <a:cubicBezTo>
                    <a:pt x="821070" y="137374"/>
                    <a:pt x="802627" y="145013"/>
                    <a:pt x="783397" y="145013"/>
                  </a:cubicBezTo>
                  <a:lnTo>
                    <a:pt x="72506" y="145013"/>
                  </a:lnTo>
                  <a:cubicBezTo>
                    <a:pt x="53277" y="145013"/>
                    <a:pt x="34834" y="137374"/>
                    <a:pt x="21237" y="123776"/>
                  </a:cubicBezTo>
                  <a:cubicBezTo>
                    <a:pt x="7639" y="110179"/>
                    <a:pt x="0" y="91736"/>
                    <a:pt x="0" y="72506"/>
                  </a:cubicBezTo>
                  <a:lnTo>
                    <a:pt x="0" y="72506"/>
                  </a:lnTo>
                  <a:cubicBezTo>
                    <a:pt x="0" y="53277"/>
                    <a:pt x="7639" y="34834"/>
                    <a:pt x="21237" y="21237"/>
                  </a:cubicBezTo>
                  <a:cubicBezTo>
                    <a:pt x="34834" y="7639"/>
                    <a:pt x="53277" y="0"/>
                    <a:pt x="72506" y="0"/>
                  </a:cubicBezTo>
                  <a:close/>
                </a:path>
              </a:pathLst>
            </a:custGeom>
            <a:solidFill>
              <a:srgbClr val="653427"/>
            </a:solidFill>
          </p:spPr>
        </p:sp>
        <p:sp>
          <p:nvSpPr>
            <p:cNvPr id="14" name="TextBox 14"/>
            <p:cNvSpPr txBox="1"/>
            <p:nvPr/>
          </p:nvSpPr>
          <p:spPr>
            <a:xfrm>
              <a:off x="0" y="-56239"/>
              <a:ext cx="855904" cy="249788"/>
            </a:xfrm>
            <a:prstGeom prst="rect">
              <a:avLst/>
            </a:prstGeom>
          </p:spPr>
          <p:txBody>
            <a:bodyPr lIns="50800" tIns="50800" rIns="50800" bIns="50800" rtlCol="0" anchor="ctr"/>
            <a:lstStyle/>
            <a:p>
              <a:pPr algn="ctr">
                <a:lnSpc>
                  <a:spcPts val="3513"/>
                </a:lnSpc>
              </a:pPr>
              <a:r>
                <a:rPr lang="en-US" sz="2509" dirty="0">
                  <a:solidFill>
                    <a:srgbClr val="FBFBFB"/>
                  </a:solidFill>
                  <a:latin typeface="Calibri (MS)"/>
                  <a:ea typeface="Calibri (MS)"/>
                  <a:cs typeface="Calibri (MS)"/>
                  <a:sym typeface="Calibri (MS)"/>
                </a:rPr>
                <a:t>The </a:t>
              </a:r>
              <a:r>
                <a:rPr lang="en-US" sz="2509" dirty="0" err="1">
                  <a:solidFill>
                    <a:srgbClr val="FBFBFB"/>
                  </a:solidFill>
                  <a:latin typeface="Calibri (MS)"/>
                  <a:ea typeface="Calibri (MS)"/>
                  <a:cs typeface="Calibri (MS)"/>
                  <a:sym typeface="Calibri (MS)"/>
                </a:rPr>
                <a:t>sharpe</a:t>
              </a:r>
              <a:r>
                <a:rPr lang="en-US" sz="2509" dirty="0">
                  <a:solidFill>
                    <a:srgbClr val="FBFBFB"/>
                  </a:solidFill>
                  <a:latin typeface="Calibri (MS)"/>
                  <a:ea typeface="Calibri (MS)"/>
                  <a:cs typeface="Calibri (MS)"/>
                  <a:sym typeface="Calibri (MS)"/>
                </a:rPr>
                <a:t> ratio of equal-weight portfolio is 1.3580500907597814. On the other hand, the </a:t>
              </a:r>
              <a:r>
                <a:rPr lang="en-US" sz="2509" dirty="0" err="1">
                  <a:solidFill>
                    <a:srgbClr val="FBFBFB"/>
                  </a:solidFill>
                  <a:latin typeface="Calibri (MS)"/>
                  <a:ea typeface="Calibri (MS)"/>
                  <a:cs typeface="Calibri (MS)"/>
                  <a:sym typeface="Calibri (MS)"/>
                </a:rPr>
                <a:t>sharpe</a:t>
              </a:r>
              <a:r>
                <a:rPr lang="en-US" sz="2509" dirty="0">
                  <a:solidFill>
                    <a:srgbClr val="FBFBFB"/>
                  </a:solidFill>
                  <a:latin typeface="Calibri (MS)"/>
                  <a:ea typeface="Calibri (MS)"/>
                  <a:cs typeface="Calibri (MS)"/>
                  <a:sym typeface="Calibri (MS)"/>
                </a:rPr>
                <a:t> ratio of max-</a:t>
              </a:r>
              <a:r>
                <a:rPr lang="en-US" sz="2509" dirty="0" err="1">
                  <a:solidFill>
                    <a:srgbClr val="FBFBFB"/>
                  </a:solidFill>
                  <a:latin typeface="Calibri (MS)"/>
                  <a:ea typeface="Calibri (MS)"/>
                  <a:cs typeface="Calibri (MS)"/>
                  <a:sym typeface="Calibri (MS)"/>
                </a:rPr>
                <a:t>sharpe's</a:t>
              </a:r>
              <a:r>
                <a:rPr lang="en-US" sz="2509" dirty="0">
                  <a:solidFill>
                    <a:srgbClr val="FBFBFB"/>
                  </a:solidFill>
                  <a:latin typeface="Calibri (MS)"/>
                  <a:ea typeface="Calibri (MS)"/>
                  <a:cs typeface="Calibri (MS)"/>
                  <a:sym typeface="Calibri (MS)"/>
                </a:rPr>
                <a:t> weight portfolio is 1.4301871754039084. Therefore, the </a:t>
              </a:r>
              <a:r>
                <a:rPr lang="en-US" sz="2509" dirty="0" err="1">
                  <a:solidFill>
                    <a:srgbClr val="FBFBFB"/>
                  </a:solidFill>
                  <a:latin typeface="Calibri (MS)"/>
                  <a:ea typeface="Calibri (MS)"/>
                  <a:cs typeface="Calibri (MS)"/>
                  <a:sym typeface="Calibri (MS)"/>
                </a:rPr>
                <a:t>sharpe</a:t>
              </a:r>
              <a:r>
                <a:rPr lang="en-US" sz="2509" dirty="0">
                  <a:solidFill>
                    <a:srgbClr val="FBFBFB"/>
                  </a:solidFill>
                  <a:latin typeface="Calibri (MS)"/>
                  <a:ea typeface="Calibri (MS)"/>
                  <a:cs typeface="Calibri (MS)"/>
                  <a:sym typeface="Calibri (MS)"/>
                </a:rPr>
                <a:t> ratio of maximum-</a:t>
              </a:r>
              <a:r>
                <a:rPr lang="en-US" sz="2509" dirty="0" err="1">
                  <a:solidFill>
                    <a:srgbClr val="FBFBFB"/>
                  </a:solidFill>
                  <a:latin typeface="Calibri (MS)"/>
                  <a:ea typeface="Calibri (MS)"/>
                  <a:cs typeface="Calibri (MS)"/>
                  <a:sym typeface="Calibri (MS)"/>
                </a:rPr>
                <a:t>sharpe</a:t>
              </a:r>
              <a:r>
                <a:rPr lang="en-US" sz="2509" dirty="0">
                  <a:solidFill>
                    <a:srgbClr val="FBFBFB"/>
                  </a:solidFill>
                  <a:latin typeface="Calibri (MS)"/>
                  <a:ea typeface="Calibri (MS)"/>
                  <a:cs typeface="Calibri (MS)"/>
                  <a:sym typeface="Calibri (MS)"/>
                </a:rPr>
                <a:t> portfolio is higher than the </a:t>
              </a:r>
              <a:r>
                <a:rPr lang="en-US" sz="2509" dirty="0" err="1">
                  <a:solidFill>
                    <a:srgbClr val="FBFBFB"/>
                  </a:solidFill>
                  <a:latin typeface="Calibri (MS)"/>
                  <a:ea typeface="Calibri (MS)"/>
                  <a:cs typeface="Calibri (MS)"/>
                  <a:sym typeface="Calibri (MS)"/>
                </a:rPr>
                <a:t>sharpe</a:t>
              </a:r>
              <a:r>
                <a:rPr lang="en-US" sz="2509" dirty="0">
                  <a:solidFill>
                    <a:srgbClr val="FBFBFB"/>
                  </a:solidFill>
                  <a:latin typeface="Calibri (MS)"/>
                  <a:ea typeface="Calibri (MS)"/>
                  <a:cs typeface="Calibri (MS)"/>
                  <a:sym typeface="Calibri (MS)"/>
                </a:rPr>
                <a:t> ratio of equal-weight portfolio.</a:t>
              </a:r>
            </a:p>
          </p:txBody>
        </p:sp>
      </p:grpSp>
      <p:sp>
        <p:nvSpPr>
          <p:cNvPr id="15" name="Freeform 15"/>
          <p:cNvSpPr/>
          <p:nvPr/>
        </p:nvSpPr>
        <p:spPr>
          <a:xfrm>
            <a:off x="11730179" y="3073633"/>
            <a:ext cx="6557821" cy="4481466"/>
          </a:xfrm>
          <a:custGeom>
            <a:avLst/>
            <a:gdLst/>
            <a:ahLst/>
            <a:cxnLst/>
            <a:rect l="l" t="t" r="r" b="b"/>
            <a:pathLst>
              <a:path w="6557821" h="4481466">
                <a:moveTo>
                  <a:pt x="0" y="0"/>
                </a:moveTo>
                <a:lnTo>
                  <a:pt x="6557821" y="0"/>
                </a:lnTo>
                <a:lnTo>
                  <a:pt x="6557821" y="4481466"/>
                </a:lnTo>
                <a:lnTo>
                  <a:pt x="0" y="4481466"/>
                </a:lnTo>
                <a:lnTo>
                  <a:pt x="0" y="0"/>
                </a:lnTo>
                <a:close/>
              </a:path>
            </a:pathLst>
          </a:custGeom>
          <a:blipFill>
            <a:blip r:embed="rId3"/>
            <a:stretch>
              <a:fillRect/>
            </a:stretch>
          </a:blipFill>
        </p:spPr>
      </p:sp>
      <p:sp>
        <p:nvSpPr>
          <p:cNvPr id="16" name="Freeform 16"/>
          <p:cNvSpPr/>
          <p:nvPr/>
        </p:nvSpPr>
        <p:spPr>
          <a:xfrm>
            <a:off x="6435188" y="2914376"/>
            <a:ext cx="4507673" cy="4799979"/>
          </a:xfrm>
          <a:custGeom>
            <a:avLst/>
            <a:gdLst/>
            <a:ahLst/>
            <a:cxnLst/>
            <a:rect l="l" t="t" r="r" b="b"/>
            <a:pathLst>
              <a:path w="4507673" h="4799979">
                <a:moveTo>
                  <a:pt x="0" y="0"/>
                </a:moveTo>
                <a:lnTo>
                  <a:pt x="4507673" y="0"/>
                </a:lnTo>
                <a:lnTo>
                  <a:pt x="4507673" y="4799980"/>
                </a:lnTo>
                <a:lnTo>
                  <a:pt x="0" y="4799980"/>
                </a:lnTo>
                <a:lnTo>
                  <a:pt x="0" y="0"/>
                </a:lnTo>
                <a:close/>
              </a:path>
            </a:pathLst>
          </a:custGeom>
          <a:blipFill>
            <a:blip r:embed="rId4"/>
            <a:stretch>
              <a:fillRect/>
            </a:stretch>
          </a:blipFill>
        </p:spPr>
      </p:sp>
      <p:sp>
        <p:nvSpPr>
          <p:cNvPr id="17" name="Freeform 17"/>
          <p:cNvSpPr/>
          <p:nvPr/>
        </p:nvSpPr>
        <p:spPr>
          <a:xfrm>
            <a:off x="822214" y="2889705"/>
            <a:ext cx="3601907" cy="4849321"/>
          </a:xfrm>
          <a:custGeom>
            <a:avLst/>
            <a:gdLst/>
            <a:ahLst/>
            <a:cxnLst/>
            <a:rect l="l" t="t" r="r" b="b"/>
            <a:pathLst>
              <a:path w="3601907" h="4849321">
                <a:moveTo>
                  <a:pt x="0" y="0"/>
                </a:moveTo>
                <a:lnTo>
                  <a:pt x="3601907" y="0"/>
                </a:lnTo>
                <a:lnTo>
                  <a:pt x="3601907" y="4849322"/>
                </a:lnTo>
                <a:lnTo>
                  <a:pt x="0" y="4849322"/>
                </a:lnTo>
                <a:lnTo>
                  <a:pt x="0" y="0"/>
                </a:lnTo>
                <a:close/>
              </a:path>
            </a:pathLst>
          </a:custGeom>
          <a:blipFill>
            <a:blip r:embed="rId5"/>
            <a:stretch>
              <a:fillRect/>
            </a:stretch>
          </a:blipFill>
        </p:spPr>
      </p:sp>
      <p:sp>
        <p:nvSpPr>
          <p:cNvPr id="18" name="TextBox 18"/>
          <p:cNvSpPr txBox="1"/>
          <p:nvPr/>
        </p:nvSpPr>
        <p:spPr>
          <a:xfrm>
            <a:off x="3538210" y="86966"/>
            <a:ext cx="11211580" cy="1114109"/>
          </a:xfrm>
          <a:prstGeom prst="rect">
            <a:avLst/>
          </a:prstGeom>
        </p:spPr>
        <p:txBody>
          <a:bodyPr lIns="0" tIns="0" rIns="0" bIns="0" rtlCol="0" anchor="t">
            <a:spAutoFit/>
          </a:bodyPr>
          <a:lstStyle/>
          <a:p>
            <a:pPr algn="ctr">
              <a:lnSpc>
                <a:spcPts val="8942"/>
              </a:lnSpc>
            </a:pPr>
            <a:r>
              <a:rPr lang="en-US" sz="6387" b="1" spc="855">
                <a:solidFill>
                  <a:srgbClr val="FFFFFF"/>
                </a:solidFill>
                <a:latin typeface="Bebas Neue Bold"/>
                <a:ea typeface="Bebas Neue Bold"/>
                <a:cs typeface="Bebas Neue Bold"/>
                <a:sym typeface="Bebas Neue Bold"/>
              </a:rPr>
              <a:t>Instrument weighting scheme </a:t>
            </a:r>
          </a:p>
        </p:txBody>
      </p:sp>
      <p:sp>
        <p:nvSpPr>
          <p:cNvPr id="19" name="TextBox 19"/>
          <p:cNvSpPr txBox="1"/>
          <p:nvPr/>
        </p:nvSpPr>
        <p:spPr>
          <a:xfrm>
            <a:off x="17884527" y="9706610"/>
            <a:ext cx="21300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8607" y="0"/>
            <a:ext cx="19165213" cy="1028700"/>
          </a:xfrm>
          <a:custGeom>
            <a:avLst/>
            <a:gdLst/>
            <a:ahLst/>
            <a:cxnLst/>
            <a:rect l="l" t="t" r="r" b="b"/>
            <a:pathLst>
              <a:path w="19165213" h="1028700">
                <a:moveTo>
                  <a:pt x="0" y="0"/>
                </a:moveTo>
                <a:lnTo>
                  <a:pt x="19165214" y="0"/>
                </a:lnTo>
                <a:lnTo>
                  <a:pt x="19165214" y="1028700"/>
                </a:lnTo>
                <a:lnTo>
                  <a:pt x="0" y="1028700"/>
                </a:lnTo>
                <a:lnTo>
                  <a:pt x="0" y="0"/>
                </a:lnTo>
                <a:close/>
              </a:path>
            </a:pathLst>
          </a:custGeom>
          <a:blipFill>
            <a:blip r:embed="rId2"/>
            <a:stretch>
              <a:fillRect t="-212550" b="-735934"/>
            </a:stretch>
          </a:blipFill>
        </p:spPr>
      </p:sp>
      <p:sp>
        <p:nvSpPr>
          <p:cNvPr id="3" name="Freeform 3"/>
          <p:cNvSpPr/>
          <p:nvPr/>
        </p:nvSpPr>
        <p:spPr>
          <a:xfrm>
            <a:off x="207911" y="3931827"/>
            <a:ext cx="17872177" cy="2423346"/>
          </a:xfrm>
          <a:custGeom>
            <a:avLst/>
            <a:gdLst/>
            <a:ahLst/>
            <a:cxnLst/>
            <a:rect l="l" t="t" r="r" b="b"/>
            <a:pathLst>
              <a:path w="17872177" h="2423346">
                <a:moveTo>
                  <a:pt x="0" y="0"/>
                </a:moveTo>
                <a:lnTo>
                  <a:pt x="17872178" y="0"/>
                </a:lnTo>
                <a:lnTo>
                  <a:pt x="17872178" y="2423346"/>
                </a:lnTo>
                <a:lnTo>
                  <a:pt x="0" y="2423346"/>
                </a:lnTo>
                <a:lnTo>
                  <a:pt x="0" y="0"/>
                </a:lnTo>
                <a:close/>
              </a:path>
            </a:pathLst>
          </a:custGeom>
          <a:blipFill>
            <a:blip r:embed="rId3"/>
            <a:stretch>
              <a:fillRect/>
            </a:stretch>
          </a:blipFill>
        </p:spPr>
      </p:sp>
      <p:sp>
        <p:nvSpPr>
          <p:cNvPr id="4" name="TextBox 4"/>
          <p:cNvSpPr txBox="1"/>
          <p:nvPr/>
        </p:nvSpPr>
        <p:spPr>
          <a:xfrm>
            <a:off x="698705" y="1621140"/>
            <a:ext cx="8791658" cy="2266634"/>
          </a:xfrm>
          <a:prstGeom prst="rect">
            <a:avLst/>
          </a:prstGeom>
        </p:spPr>
        <p:txBody>
          <a:bodyPr lIns="0" tIns="0" rIns="0" bIns="0" rtlCol="0" anchor="t">
            <a:spAutoFit/>
          </a:bodyPr>
          <a:lstStyle/>
          <a:p>
            <a:pPr algn="l">
              <a:lnSpc>
                <a:spcPts val="8942"/>
              </a:lnSpc>
            </a:pPr>
            <a:r>
              <a:rPr lang="en-US" sz="6387" b="1" spc="855">
                <a:solidFill>
                  <a:srgbClr val="000000"/>
                </a:solidFill>
                <a:latin typeface="Bebas Neue Bold"/>
                <a:ea typeface="Bebas Neue Bold"/>
                <a:cs typeface="Bebas Neue Bold"/>
                <a:sym typeface="Bebas Neue Bold"/>
              </a:rPr>
              <a:t>summary statistics of portfolio And Beta</a:t>
            </a:r>
          </a:p>
        </p:txBody>
      </p:sp>
      <p:sp>
        <p:nvSpPr>
          <p:cNvPr id="5" name="TextBox 5"/>
          <p:cNvSpPr txBox="1"/>
          <p:nvPr/>
        </p:nvSpPr>
        <p:spPr>
          <a:xfrm>
            <a:off x="517595" y="6838184"/>
            <a:ext cx="8626405" cy="2420116"/>
          </a:xfrm>
          <a:prstGeom prst="rect">
            <a:avLst/>
          </a:prstGeom>
        </p:spPr>
        <p:txBody>
          <a:bodyPr lIns="0" tIns="0" rIns="0" bIns="0" rtlCol="0" anchor="t">
            <a:spAutoFit/>
          </a:bodyPr>
          <a:lstStyle/>
          <a:p>
            <a:pPr algn="l">
              <a:lnSpc>
                <a:spcPts val="4857"/>
              </a:lnSpc>
            </a:pPr>
            <a:r>
              <a:rPr lang="en-US" sz="3469" b="1">
                <a:solidFill>
                  <a:srgbClr val="9D9D9D"/>
                </a:solidFill>
                <a:latin typeface="Calibri (MS) Bold"/>
                <a:ea typeface="Calibri (MS) Bold"/>
                <a:cs typeface="Calibri (MS) Bold"/>
                <a:sym typeface="Calibri (MS) Bold"/>
              </a:rPr>
              <a:t>Average annual return (10.45):</a:t>
            </a:r>
          </a:p>
          <a:p>
            <a:pPr algn="l">
              <a:lnSpc>
                <a:spcPts val="3457"/>
              </a:lnSpc>
            </a:pPr>
            <a:r>
              <a:rPr lang="en-US" sz="2469">
                <a:solidFill>
                  <a:srgbClr val="9D9D9D"/>
                </a:solidFill>
                <a:latin typeface="Calibri (MS)"/>
                <a:ea typeface="Calibri (MS)"/>
                <a:cs typeface="Calibri (MS)"/>
                <a:sym typeface="Calibri (MS)"/>
              </a:rPr>
              <a:t>The return of the Max Sharpe portfolio is higher than some individual components (PFE, SPY, FBNDX, XPT, GBP) while lower than others (AAPL, GE, INTC). This suggests a balanced approach, combining high and moderate return assets.</a:t>
            </a:r>
          </a:p>
        </p:txBody>
      </p:sp>
      <p:sp>
        <p:nvSpPr>
          <p:cNvPr id="6" name="TextBox 6"/>
          <p:cNvSpPr txBox="1"/>
          <p:nvPr/>
        </p:nvSpPr>
        <p:spPr>
          <a:xfrm>
            <a:off x="17872177" y="9706610"/>
            <a:ext cx="26086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8</a:t>
            </a:r>
          </a:p>
        </p:txBody>
      </p:sp>
      <p:sp>
        <p:nvSpPr>
          <p:cNvPr id="7" name="TextBox 7"/>
          <p:cNvSpPr txBox="1"/>
          <p:nvPr/>
        </p:nvSpPr>
        <p:spPr>
          <a:xfrm>
            <a:off x="9245772" y="6695309"/>
            <a:ext cx="8626405" cy="3296416"/>
          </a:xfrm>
          <a:prstGeom prst="rect">
            <a:avLst/>
          </a:prstGeom>
        </p:spPr>
        <p:txBody>
          <a:bodyPr lIns="0" tIns="0" rIns="0" bIns="0" rtlCol="0" anchor="t">
            <a:spAutoFit/>
          </a:bodyPr>
          <a:lstStyle/>
          <a:p>
            <a:pPr algn="l">
              <a:lnSpc>
                <a:spcPts val="4857"/>
              </a:lnSpc>
            </a:pPr>
            <a:r>
              <a:rPr lang="en-US" sz="3469" b="1">
                <a:solidFill>
                  <a:srgbClr val="9D9D9D"/>
                </a:solidFill>
                <a:latin typeface="Calibri (MS) Bold"/>
                <a:ea typeface="Calibri (MS) Bold"/>
                <a:cs typeface="Calibri (MS) Bold"/>
                <a:sym typeface="Calibri (MS) Bold"/>
              </a:rPr>
              <a:t>Annual Risk (7.31%): </a:t>
            </a:r>
          </a:p>
          <a:p>
            <a:pPr algn="l">
              <a:lnSpc>
                <a:spcPts val="3457"/>
              </a:lnSpc>
            </a:pPr>
            <a:r>
              <a:rPr lang="en-US" sz="2469">
                <a:solidFill>
                  <a:srgbClr val="9D9D9D"/>
                </a:solidFill>
                <a:latin typeface="Calibri (MS)"/>
                <a:ea typeface="Calibri (MS)"/>
                <a:cs typeface="Calibri (MS)"/>
                <a:sym typeface="Calibri (MS)"/>
              </a:rPr>
              <a:t>The portfolio has significantly lower risk compared to most individual stocks, with only the FBNDX (a bond fund) having a lower risk profile. This lower risk is indicative of effective diversification and risk management within our portfolio.</a:t>
            </a:r>
          </a:p>
          <a:p>
            <a:pPr algn="l">
              <a:lnSpc>
                <a:spcPts val="3457"/>
              </a:lnSpc>
            </a:pPr>
            <a:endParaRPr lang="en-US" sz="2469">
              <a:solidFill>
                <a:srgbClr val="9D9D9D"/>
              </a:solidFill>
              <a:latin typeface="Calibri (MS)"/>
              <a:ea typeface="Calibri (MS)"/>
              <a:cs typeface="Calibri (MS)"/>
              <a:sym typeface="Calibri (MS)"/>
            </a:endParaRPr>
          </a:p>
          <a:p>
            <a:pPr algn="l">
              <a:lnSpc>
                <a:spcPts val="3457"/>
              </a:lnSpc>
            </a:pPr>
            <a:endParaRPr lang="en-US" sz="2469">
              <a:solidFill>
                <a:srgbClr val="9D9D9D"/>
              </a:solidFill>
              <a:latin typeface="Calibri (MS)"/>
              <a:ea typeface="Calibri (MS)"/>
              <a:cs typeface="Calibri (MS)"/>
              <a:sym typeface="Calibri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8607" y="0"/>
            <a:ext cx="19165213" cy="1028700"/>
          </a:xfrm>
          <a:custGeom>
            <a:avLst/>
            <a:gdLst/>
            <a:ahLst/>
            <a:cxnLst/>
            <a:rect l="l" t="t" r="r" b="b"/>
            <a:pathLst>
              <a:path w="19165213" h="1028700">
                <a:moveTo>
                  <a:pt x="0" y="0"/>
                </a:moveTo>
                <a:lnTo>
                  <a:pt x="19165214" y="0"/>
                </a:lnTo>
                <a:lnTo>
                  <a:pt x="19165214" y="1028700"/>
                </a:lnTo>
                <a:lnTo>
                  <a:pt x="0" y="1028700"/>
                </a:lnTo>
                <a:lnTo>
                  <a:pt x="0" y="0"/>
                </a:lnTo>
                <a:close/>
              </a:path>
            </a:pathLst>
          </a:custGeom>
          <a:blipFill>
            <a:blip r:embed="rId2"/>
            <a:stretch>
              <a:fillRect t="-212550" b="-735934"/>
            </a:stretch>
          </a:blipFill>
        </p:spPr>
      </p:sp>
      <p:sp>
        <p:nvSpPr>
          <p:cNvPr id="3" name="TextBox 3"/>
          <p:cNvSpPr txBox="1"/>
          <p:nvPr/>
        </p:nvSpPr>
        <p:spPr>
          <a:xfrm>
            <a:off x="395332" y="1649715"/>
            <a:ext cx="9095032" cy="2007670"/>
          </a:xfrm>
          <a:prstGeom prst="rect">
            <a:avLst/>
          </a:prstGeom>
        </p:spPr>
        <p:txBody>
          <a:bodyPr lIns="0" tIns="0" rIns="0" bIns="0" rtlCol="0" anchor="t">
            <a:spAutoFit/>
          </a:bodyPr>
          <a:lstStyle/>
          <a:p>
            <a:pPr algn="l">
              <a:lnSpc>
                <a:spcPts val="7991"/>
              </a:lnSpc>
            </a:pPr>
            <a:r>
              <a:rPr lang="en-US" sz="5707" b="1" spc="764">
                <a:solidFill>
                  <a:srgbClr val="000000"/>
                </a:solidFill>
                <a:latin typeface="Bebas Neue Bold"/>
                <a:ea typeface="Bebas Neue Bold"/>
                <a:cs typeface="Bebas Neue Bold"/>
                <a:sym typeface="Bebas Neue Bold"/>
              </a:rPr>
              <a:t>summary statistics of portfolio And Beta cont..</a:t>
            </a:r>
          </a:p>
        </p:txBody>
      </p:sp>
      <p:sp>
        <p:nvSpPr>
          <p:cNvPr id="4" name="TextBox 4"/>
          <p:cNvSpPr txBox="1"/>
          <p:nvPr/>
        </p:nvSpPr>
        <p:spPr>
          <a:xfrm>
            <a:off x="395332" y="6472750"/>
            <a:ext cx="8295740" cy="2307502"/>
          </a:xfrm>
          <a:prstGeom prst="rect">
            <a:avLst/>
          </a:prstGeom>
        </p:spPr>
        <p:txBody>
          <a:bodyPr lIns="0" tIns="0" rIns="0" bIns="0" rtlCol="0" anchor="t">
            <a:spAutoFit/>
          </a:bodyPr>
          <a:lstStyle/>
          <a:p>
            <a:pPr algn="l">
              <a:lnSpc>
                <a:spcPts val="4426"/>
              </a:lnSpc>
            </a:pPr>
            <a:r>
              <a:rPr lang="en-US" sz="3162" b="1">
                <a:solidFill>
                  <a:srgbClr val="9D9D9D"/>
                </a:solidFill>
                <a:latin typeface="Calibri (MS) Bold"/>
                <a:ea typeface="Calibri (MS) Bold"/>
                <a:cs typeface="Calibri (MS) Bold"/>
                <a:sym typeface="Calibri (MS) Bold"/>
              </a:rPr>
              <a:t>Sharpe Ratio (1.430187):</a:t>
            </a:r>
            <a:r>
              <a:rPr lang="en-US" sz="3162">
                <a:solidFill>
                  <a:srgbClr val="9D9D9D"/>
                </a:solidFill>
                <a:latin typeface="Calibri (MS)"/>
                <a:ea typeface="Calibri (MS)"/>
                <a:cs typeface="Calibri (MS)"/>
                <a:sym typeface="Calibri (MS)"/>
              </a:rPr>
              <a:t> </a:t>
            </a:r>
          </a:p>
          <a:p>
            <a:pPr algn="l">
              <a:lnSpc>
                <a:spcPts val="3587"/>
              </a:lnSpc>
            </a:pPr>
            <a:r>
              <a:rPr lang="en-US" sz="2562">
                <a:solidFill>
                  <a:srgbClr val="9D9D9D"/>
                </a:solidFill>
                <a:latin typeface="Calibri (MS)"/>
                <a:ea typeface="Calibri (MS)"/>
                <a:cs typeface="Calibri (MS)"/>
                <a:sym typeface="Calibri (MS)"/>
              </a:rPr>
              <a:t>The Sharpe Ratio of the portfolio is substantially higher than any individual component, indicating a superior risk-adjusted return.</a:t>
            </a:r>
          </a:p>
          <a:p>
            <a:pPr algn="l">
              <a:lnSpc>
                <a:spcPts val="2652"/>
              </a:lnSpc>
            </a:pPr>
            <a:endParaRPr lang="en-US" sz="2562">
              <a:solidFill>
                <a:srgbClr val="9D9D9D"/>
              </a:solidFill>
              <a:latin typeface="Calibri (MS)"/>
              <a:ea typeface="Calibri (MS)"/>
              <a:cs typeface="Calibri (MS)"/>
              <a:sym typeface="Calibri (MS)"/>
            </a:endParaRPr>
          </a:p>
        </p:txBody>
      </p:sp>
      <p:sp>
        <p:nvSpPr>
          <p:cNvPr id="5" name="TextBox 5"/>
          <p:cNvSpPr txBox="1"/>
          <p:nvPr/>
        </p:nvSpPr>
        <p:spPr>
          <a:xfrm>
            <a:off x="17863843" y="9706610"/>
            <a:ext cx="277535"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9</a:t>
            </a:r>
          </a:p>
        </p:txBody>
      </p:sp>
      <p:sp>
        <p:nvSpPr>
          <p:cNvPr id="6" name="TextBox 6"/>
          <p:cNvSpPr txBox="1"/>
          <p:nvPr/>
        </p:nvSpPr>
        <p:spPr>
          <a:xfrm>
            <a:off x="404857" y="8305034"/>
            <a:ext cx="8626405" cy="1981966"/>
          </a:xfrm>
          <a:prstGeom prst="rect">
            <a:avLst/>
          </a:prstGeom>
        </p:spPr>
        <p:txBody>
          <a:bodyPr lIns="0" tIns="0" rIns="0" bIns="0" rtlCol="0" anchor="t">
            <a:spAutoFit/>
          </a:bodyPr>
          <a:lstStyle/>
          <a:p>
            <a:pPr algn="l">
              <a:lnSpc>
                <a:spcPts val="4857"/>
              </a:lnSpc>
            </a:pPr>
            <a:r>
              <a:rPr lang="en-US" sz="3469" b="1">
                <a:solidFill>
                  <a:srgbClr val="9D9D9D"/>
                </a:solidFill>
                <a:latin typeface="Calibri (MS) Bold"/>
                <a:ea typeface="Calibri (MS) Bold"/>
                <a:cs typeface="Calibri (MS) Bold"/>
                <a:sym typeface="Calibri (MS) Bold"/>
              </a:rPr>
              <a:t>Maximum Drawdown (maxDD -38.35%):</a:t>
            </a:r>
          </a:p>
          <a:p>
            <a:pPr algn="l">
              <a:lnSpc>
                <a:spcPts val="3457"/>
              </a:lnSpc>
            </a:pPr>
            <a:r>
              <a:rPr lang="en-US" sz="2469">
                <a:solidFill>
                  <a:srgbClr val="9D9D9D"/>
                </a:solidFill>
                <a:latin typeface="Calibri (MS) Light"/>
                <a:ea typeface="Calibri (MS) Light"/>
                <a:cs typeface="Calibri (MS) Light"/>
                <a:sym typeface="Calibri (MS) Light"/>
              </a:rPr>
              <a:t>The portfolio's maxDD is lower than most of the equity components, suggesting better downside risk management.</a:t>
            </a:r>
          </a:p>
          <a:p>
            <a:pPr algn="l">
              <a:lnSpc>
                <a:spcPts val="3457"/>
              </a:lnSpc>
            </a:pPr>
            <a:endParaRPr lang="en-US" sz="2469">
              <a:solidFill>
                <a:srgbClr val="9D9D9D"/>
              </a:solidFill>
              <a:latin typeface="Calibri (MS) Light"/>
              <a:ea typeface="Calibri (MS) Light"/>
              <a:cs typeface="Calibri (MS) Light"/>
              <a:sym typeface="Calibri (MS) Light"/>
            </a:endParaRPr>
          </a:p>
        </p:txBody>
      </p:sp>
      <p:sp>
        <p:nvSpPr>
          <p:cNvPr id="7" name="TextBox 7"/>
          <p:cNvSpPr txBox="1"/>
          <p:nvPr/>
        </p:nvSpPr>
        <p:spPr>
          <a:xfrm>
            <a:off x="395332" y="3576955"/>
            <a:ext cx="8295740" cy="3774352"/>
          </a:xfrm>
          <a:prstGeom prst="rect">
            <a:avLst/>
          </a:prstGeom>
        </p:spPr>
        <p:txBody>
          <a:bodyPr lIns="0" tIns="0" rIns="0" bIns="0" rtlCol="0" anchor="t">
            <a:spAutoFit/>
          </a:bodyPr>
          <a:lstStyle/>
          <a:p>
            <a:pPr algn="l">
              <a:lnSpc>
                <a:spcPts val="4426"/>
              </a:lnSpc>
            </a:pPr>
            <a:r>
              <a:rPr lang="en-US" sz="3162" b="1">
                <a:solidFill>
                  <a:srgbClr val="9D9D9D"/>
                </a:solidFill>
                <a:latin typeface="Calibri (MS) Bold"/>
                <a:ea typeface="Calibri (MS) Bold"/>
                <a:cs typeface="Calibri (MS) Bold"/>
                <a:sym typeface="Calibri (MS) Bold"/>
              </a:rPr>
              <a:t>Success Ratio (54.15%):</a:t>
            </a:r>
          </a:p>
          <a:p>
            <a:pPr algn="l">
              <a:lnSpc>
                <a:spcPts val="4426"/>
              </a:lnSpc>
            </a:pPr>
            <a:r>
              <a:rPr lang="en-US" sz="3162">
                <a:solidFill>
                  <a:srgbClr val="9D9D9D"/>
                </a:solidFill>
                <a:latin typeface="Calibri (MS)"/>
                <a:ea typeface="Calibri (MS)"/>
                <a:cs typeface="Calibri (MS)"/>
                <a:sym typeface="Calibri (MS)"/>
              </a:rPr>
              <a:t>The portfolio's success ratio is around the mid-range when compared to individual components. This suggests a balanced approach to capturing upside while mitigating downside risks.</a:t>
            </a:r>
          </a:p>
          <a:p>
            <a:pPr algn="l">
              <a:lnSpc>
                <a:spcPts val="4426"/>
              </a:lnSpc>
            </a:pPr>
            <a:endParaRPr lang="en-US" sz="3162">
              <a:solidFill>
                <a:srgbClr val="9D9D9D"/>
              </a:solidFill>
              <a:latin typeface="Calibri (MS)"/>
              <a:ea typeface="Calibri (MS)"/>
              <a:cs typeface="Calibri (MS)"/>
              <a:sym typeface="Calibri (MS)"/>
            </a:endParaRPr>
          </a:p>
          <a:p>
            <a:pPr algn="l">
              <a:lnSpc>
                <a:spcPts val="2652"/>
              </a:lnSpc>
            </a:pPr>
            <a:endParaRPr lang="en-US" sz="3162">
              <a:solidFill>
                <a:srgbClr val="9D9D9D"/>
              </a:solidFill>
              <a:latin typeface="Calibri (MS)"/>
              <a:ea typeface="Calibri (MS)"/>
              <a:cs typeface="Calibri (MS)"/>
              <a:sym typeface="Calibri (MS)"/>
            </a:endParaRPr>
          </a:p>
        </p:txBody>
      </p:sp>
      <p:sp>
        <p:nvSpPr>
          <p:cNvPr id="8" name="Freeform 8"/>
          <p:cNvSpPr/>
          <p:nvPr/>
        </p:nvSpPr>
        <p:spPr>
          <a:xfrm>
            <a:off x="9917523" y="1996173"/>
            <a:ext cx="7341777" cy="7777112"/>
          </a:xfrm>
          <a:custGeom>
            <a:avLst/>
            <a:gdLst/>
            <a:ahLst/>
            <a:cxnLst/>
            <a:rect l="l" t="t" r="r" b="b"/>
            <a:pathLst>
              <a:path w="7341777" h="7777112">
                <a:moveTo>
                  <a:pt x="0" y="0"/>
                </a:moveTo>
                <a:lnTo>
                  <a:pt x="7341777" y="0"/>
                </a:lnTo>
                <a:lnTo>
                  <a:pt x="7341777" y="7777112"/>
                </a:lnTo>
                <a:lnTo>
                  <a:pt x="0" y="7777112"/>
                </a:lnTo>
                <a:lnTo>
                  <a:pt x="0" y="0"/>
                </a:lnTo>
                <a:close/>
              </a:path>
            </a:pathLst>
          </a:custGeom>
          <a:blipFill>
            <a:blip r:embed="rId3"/>
            <a:stretch>
              <a:fillRect l="-13029" r="-34180"/>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07342"/>
            <a:ext cx="18288000" cy="2446471"/>
          </a:xfrm>
          <a:custGeom>
            <a:avLst/>
            <a:gdLst/>
            <a:ahLst/>
            <a:cxnLst/>
            <a:rect l="l" t="t" r="r" b="b"/>
            <a:pathLst>
              <a:path w="18288000" h="2446471">
                <a:moveTo>
                  <a:pt x="0" y="0"/>
                </a:moveTo>
                <a:lnTo>
                  <a:pt x="18288000" y="0"/>
                </a:lnTo>
                <a:lnTo>
                  <a:pt x="18288000" y="2446471"/>
                </a:lnTo>
                <a:lnTo>
                  <a:pt x="0" y="2446471"/>
                </a:lnTo>
                <a:lnTo>
                  <a:pt x="0" y="0"/>
                </a:lnTo>
                <a:close/>
              </a:path>
            </a:pathLst>
          </a:custGeom>
          <a:blipFill>
            <a:blip r:embed="rId2"/>
            <a:stretch>
              <a:fillRect t="-265751" r="-428" b="-133950"/>
            </a:stretch>
          </a:blipFill>
        </p:spPr>
      </p:sp>
      <p:grpSp>
        <p:nvGrpSpPr>
          <p:cNvPr id="3" name="Group 3"/>
          <p:cNvGrpSpPr/>
          <p:nvPr/>
        </p:nvGrpSpPr>
        <p:grpSpPr>
          <a:xfrm>
            <a:off x="785276" y="1709886"/>
            <a:ext cx="6597708" cy="8372716"/>
            <a:chOff x="0" y="0"/>
            <a:chExt cx="1960409" cy="2487826"/>
          </a:xfrm>
        </p:grpSpPr>
        <p:sp>
          <p:nvSpPr>
            <p:cNvPr id="4" name="Freeform 4"/>
            <p:cNvSpPr/>
            <p:nvPr/>
          </p:nvSpPr>
          <p:spPr>
            <a:xfrm>
              <a:off x="0" y="0"/>
              <a:ext cx="1960409" cy="2487826"/>
            </a:xfrm>
            <a:custGeom>
              <a:avLst/>
              <a:gdLst/>
              <a:ahLst/>
              <a:cxnLst/>
              <a:rect l="l" t="t" r="r" b="b"/>
              <a:pathLst>
                <a:path w="1960409" h="2487826">
                  <a:moveTo>
                    <a:pt x="59845" y="0"/>
                  </a:moveTo>
                  <a:lnTo>
                    <a:pt x="1900564" y="0"/>
                  </a:lnTo>
                  <a:cubicBezTo>
                    <a:pt x="1933616" y="0"/>
                    <a:pt x="1960409" y="26793"/>
                    <a:pt x="1960409" y="59845"/>
                  </a:cubicBezTo>
                  <a:lnTo>
                    <a:pt x="1960409" y="2427981"/>
                  </a:lnTo>
                  <a:cubicBezTo>
                    <a:pt x="1960409" y="2461032"/>
                    <a:pt x="1933616" y="2487826"/>
                    <a:pt x="1900564" y="2487826"/>
                  </a:cubicBezTo>
                  <a:lnTo>
                    <a:pt x="59845" y="2487826"/>
                  </a:lnTo>
                  <a:cubicBezTo>
                    <a:pt x="26793" y="2487826"/>
                    <a:pt x="0" y="2461032"/>
                    <a:pt x="0" y="2427981"/>
                  </a:cubicBezTo>
                  <a:lnTo>
                    <a:pt x="0" y="59845"/>
                  </a:lnTo>
                  <a:cubicBezTo>
                    <a:pt x="0" y="26793"/>
                    <a:pt x="26793" y="0"/>
                    <a:pt x="59845" y="0"/>
                  </a:cubicBezTo>
                  <a:close/>
                </a:path>
              </a:pathLst>
            </a:custGeom>
            <a:solidFill>
              <a:srgbClr val="BFA287"/>
            </a:solidFill>
          </p:spPr>
        </p:sp>
        <p:sp>
          <p:nvSpPr>
            <p:cNvPr id="5" name="TextBox 5"/>
            <p:cNvSpPr txBox="1"/>
            <p:nvPr/>
          </p:nvSpPr>
          <p:spPr>
            <a:xfrm>
              <a:off x="0" y="-57150"/>
              <a:ext cx="1960409" cy="2544976"/>
            </a:xfrm>
            <a:prstGeom prst="rect">
              <a:avLst/>
            </a:prstGeom>
          </p:spPr>
          <p:txBody>
            <a:bodyPr lIns="50800" tIns="50800" rIns="50800" bIns="50800" rtlCol="0" anchor="ctr"/>
            <a:lstStyle/>
            <a:p>
              <a:pPr algn="ctr">
                <a:lnSpc>
                  <a:spcPts val="1975"/>
                </a:lnSpc>
              </a:pPr>
              <a:endParaRPr/>
            </a:p>
          </p:txBody>
        </p:sp>
      </p:grpSp>
      <p:sp>
        <p:nvSpPr>
          <p:cNvPr id="6" name="Freeform 6"/>
          <p:cNvSpPr/>
          <p:nvPr/>
        </p:nvSpPr>
        <p:spPr>
          <a:xfrm>
            <a:off x="-438607" y="0"/>
            <a:ext cx="19165213" cy="1107005"/>
          </a:xfrm>
          <a:custGeom>
            <a:avLst/>
            <a:gdLst/>
            <a:ahLst/>
            <a:cxnLst/>
            <a:rect l="l" t="t" r="r" b="b"/>
            <a:pathLst>
              <a:path w="19165213" h="1107005">
                <a:moveTo>
                  <a:pt x="0" y="0"/>
                </a:moveTo>
                <a:lnTo>
                  <a:pt x="19165214" y="0"/>
                </a:lnTo>
                <a:lnTo>
                  <a:pt x="19165214" y="1107005"/>
                </a:lnTo>
                <a:lnTo>
                  <a:pt x="0" y="1107005"/>
                </a:lnTo>
                <a:lnTo>
                  <a:pt x="0" y="0"/>
                </a:lnTo>
                <a:close/>
              </a:path>
            </a:pathLst>
          </a:custGeom>
          <a:blipFill>
            <a:blip r:embed="rId3"/>
            <a:stretch>
              <a:fillRect t="-197515" b="-676803"/>
            </a:stretch>
          </a:blipFill>
        </p:spPr>
      </p:sp>
      <p:grpSp>
        <p:nvGrpSpPr>
          <p:cNvPr id="7" name="Group 7"/>
          <p:cNvGrpSpPr/>
          <p:nvPr/>
        </p:nvGrpSpPr>
        <p:grpSpPr>
          <a:xfrm>
            <a:off x="1028700" y="3291657"/>
            <a:ext cx="5996111" cy="5721792"/>
            <a:chOff x="0" y="0"/>
            <a:chExt cx="1579223" cy="1506974"/>
          </a:xfrm>
        </p:grpSpPr>
        <p:sp>
          <p:nvSpPr>
            <p:cNvPr id="8" name="Freeform 8"/>
            <p:cNvSpPr/>
            <p:nvPr/>
          </p:nvSpPr>
          <p:spPr>
            <a:xfrm>
              <a:off x="0" y="0"/>
              <a:ext cx="1579223" cy="1506974"/>
            </a:xfrm>
            <a:custGeom>
              <a:avLst/>
              <a:gdLst/>
              <a:ahLst/>
              <a:cxnLst/>
              <a:rect l="l" t="t" r="r" b="b"/>
              <a:pathLst>
                <a:path w="1579223" h="1506974">
                  <a:moveTo>
                    <a:pt x="65849" y="0"/>
                  </a:moveTo>
                  <a:lnTo>
                    <a:pt x="1513374" y="0"/>
                  </a:lnTo>
                  <a:cubicBezTo>
                    <a:pt x="1530838" y="0"/>
                    <a:pt x="1547587" y="6938"/>
                    <a:pt x="1559936" y="19287"/>
                  </a:cubicBezTo>
                  <a:cubicBezTo>
                    <a:pt x="1572285" y="31636"/>
                    <a:pt x="1579223" y="48385"/>
                    <a:pt x="1579223" y="65849"/>
                  </a:cubicBezTo>
                  <a:lnTo>
                    <a:pt x="1579223" y="1441125"/>
                  </a:lnTo>
                  <a:cubicBezTo>
                    <a:pt x="1579223" y="1458589"/>
                    <a:pt x="1572285" y="1475338"/>
                    <a:pt x="1559936" y="1487687"/>
                  </a:cubicBezTo>
                  <a:cubicBezTo>
                    <a:pt x="1547587" y="1500036"/>
                    <a:pt x="1530838" y="1506974"/>
                    <a:pt x="1513374" y="1506974"/>
                  </a:cubicBezTo>
                  <a:lnTo>
                    <a:pt x="65849" y="1506974"/>
                  </a:lnTo>
                  <a:cubicBezTo>
                    <a:pt x="48385" y="1506974"/>
                    <a:pt x="31636" y="1500036"/>
                    <a:pt x="19287" y="1487687"/>
                  </a:cubicBezTo>
                  <a:cubicBezTo>
                    <a:pt x="6938" y="1475338"/>
                    <a:pt x="0" y="1458589"/>
                    <a:pt x="0" y="1441125"/>
                  </a:cubicBezTo>
                  <a:lnTo>
                    <a:pt x="0" y="65849"/>
                  </a:lnTo>
                  <a:cubicBezTo>
                    <a:pt x="0" y="48385"/>
                    <a:pt x="6938" y="31636"/>
                    <a:pt x="19287" y="19287"/>
                  </a:cubicBezTo>
                  <a:cubicBezTo>
                    <a:pt x="31636" y="6938"/>
                    <a:pt x="48385" y="0"/>
                    <a:pt x="65849" y="0"/>
                  </a:cubicBezTo>
                  <a:close/>
                </a:path>
              </a:pathLst>
            </a:custGeom>
            <a:solidFill>
              <a:srgbClr val="653427"/>
            </a:solidFill>
          </p:spPr>
        </p:sp>
        <p:sp>
          <p:nvSpPr>
            <p:cNvPr id="9" name="TextBox 9"/>
            <p:cNvSpPr txBox="1"/>
            <p:nvPr/>
          </p:nvSpPr>
          <p:spPr>
            <a:xfrm>
              <a:off x="0" y="-123825"/>
              <a:ext cx="1579223" cy="1630799"/>
            </a:xfrm>
            <a:prstGeom prst="rect">
              <a:avLst/>
            </a:prstGeom>
          </p:spPr>
          <p:txBody>
            <a:bodyPr lIns="50800" tIns="50800" rIns="50800" bIns="50800" rtlCol="0" anchor="ctr"/>
            <a:lstStyle/>
            <a:p>
              <a:pPr algn="ctr">
                <a:lnSpc>
                  <a:spcPts val="4215"/>
                </a:lnSpc>
              </a:pPr>
              <a:r>
                <a:rPr lang="en-US" sz="3011">
                  <a:solidFill>
                    <a:srgbClr val="FFFFFF"/>
                  </a:solidFill>
                  <a:latin typeface="Calibri (MS)"/>
                  <a:ea typeface="Calibri (MS)"/>
                  <a:cs typeface="Calibri (MS)"/>
                  <a:sym typeface="Calibri (MS)"/>
                </a:rPr>
                <a:t>This low beta suggests that the portfolio's returns are expected to be much less sensitive to market movements. In essence, it implies that the portfolio is much more stable and less affected by market swings, which is consistent with a conservative investment strategy prioritizing risk minimization.</a:t>
              </a:r>
            </a:p>
            <a:p>
              <a:pPr algn="ctr">
                <a:lnSpc>
                  <a:spcPts val="1975"/>
                </a:lnSpc>
              </a:pPr>
              <a:endParaRPr lang="en-US" sz="3011">
                <a:solidFill>
                  <a:srgbClr val="FFFFFF"/>
                </a:solidFill>
                <a:latin typeface="Calibri (MS)"/>
                <a:ea typeface="Calibri (MS)"/>
                <a:cs typeface="Calibri (MS)"/>
                <a:sym typeface="Calibri (MS)"/>
              </a:endParaRPr>
            </a:p>
          </p:txBody>
        </p:sp>
      </p:grpSp>
      <p:sp>
        <p:nvSpPr>
          <p:cNvPr id="10" name="AutoShape 10"/>
          <p:cNvSpPr/>
          <p:nvPr/>
        </p:nvSpPr>
        <p:spPr>
          <a:xfrm>
            <a:off x="785276" y="2966414"/>
            <a:ext cx="6597708" cy="0"/>
          </a:xfrm>
          <a:prstGeom prst="line">
            <a:avLst/>
          </a:prstGeom>
          <a:ln w="38100" cap="flat">
            <a:solidFill>
              <a:srgbClr val="FBFBFB"/>
            </a:solidFill>
            <a:prstDash val="solid"/>
            <a:headEnd type="none" w="sm" len="sm"/>
            <a:tailEnd type="none" w="sm" len="sm"/>
          </a:ln>
        </p:spPr>
      </p:sp>
      <p:sp>
        <p:nvSpPr>
          <p:cNvPr id="11" name="Freeform 11"/>
          <p:cNvSpPr/>
          <p:nvPr/>
        </p:nvSpPr>
        <p:spPr>
          <a:xfrm>
            <a:off x="7836871" y="1802699"/>
            <a:ext cx="10022404" cy="6681602"/>
          </a:xfrm>
          <a:custGeom>
            <a:avLst/>
            <a:gdLst/>
            <a:ahLst/>
            <a:cxnLst/>
            <a:rect l="l" t="t" r="r" b="b"/>
            <a:pathLst>
              <a:path w="10022404" h="6681602">
                <a:moveTo>
                  <a:pt x="0" y="0"/>
                </a:moveTo>
                <a:lnTo>
                  <a:pt x="10022404" y="0"/>
                </a:lnTo>
                <a:lnTo>
                  <a:pt x="10022404" y="6681602"/>
                </a:lnTo>
                <a:lnTo>
                  <a:pt x="0" y="6681602"/>
                </a:lnTo>
                <a:lnTo>
                  <a:pt x="0" y="0"/>
                </a:lnTo>
                <a:close/>
              </a:path>
            </a:pathLst>
          </a:custGeom>
          <a:blipFill>
            <a:blip r:embed="rId4"/>
            <a:stretch>
              <a:fillRect/>
            </a:stretch>
          </a:blipFill>
        </p:spPr>
      </p:sp>
      <p:sp>
        <p:nvSpPr>
          <p:cNvPr id="12" name="TextBox 12"/>
          <p:cNvSpPr txBox="1"/>
          <p:nvPr/>
        </p:nvSpPr>
        <p:spPr>
          <a:xfrm>
            <a:off x="1866115" y="1982495"/>
            <a:ext cx="4436031" cy="787802"/>
          </a:xfrm>
          <a:prstGeom prst="rect">
            <a:avLst/>
          </a:prstGeom>
        </p:spPr>
        <p:txBody>
          <a:bodyPr lIns="0" tIns="0" rIns="0" bIns="0" rtlCol="0" anchor="t">
            <a:spAutoFit/>
          </a:bodyPr>
          <a:lstStyle/>
          <a:p>
            <a:pPr algn="ctr">
              <a:lnSpc>
                <a:spcPts val="6452"/>
              </a:lnSpc>
            </a:pPr>
            <a:r>
              <a:rPr lang="en-US" sz="4609" b="1">
                <a:solidFill>
                  <a:srgbClr val="FFFFFF"/>
                </a:solidFill>
                <a:latin typeface="Canva Sans Bold"/>
                <a:ea typeface="Canva Sans Bold"/>
                <a:cs typeface="Canva Sans Bold"/>
                <a:sym typeface="Canva Sans Bold"/>
              </a:rPr>
              <a:t>Key Takeaways </a:t>
            </a:r>
          </a:p>
        </p:txBody>
      </p:sp>
      <p:sp>
        <p:nvSpPr>
          <p:cNvPr id="13" name="TextBox 13"/>
          <p:cNvSpPr txBox="1"/>
          <p:nvPr/>
        </p:nvSpPr>
        <p:spPr>
          <a:xfrm>
            <a:off x="4758220" y="71902"/>
            <a:ext cx="9228089" cy="1114109"/>
          </a:xfrm>
          <a:prstGeom prst="rect">
            <a:avLst/>
          </a:prstGeom>
        </p:spPr>
        <p:txBody>
          <a:bodyPr lIns="0" tIns="0" rIns="0" bIns="0" rtlCol="0" anchor="t">
            <a:spAutoFit/>
          </a:bodyPr>
          <a:lstStyle/>
          <a:p>
            <a:pPr algn="l">
              <a:lnSpc>
                <a:spcPts val="8942"/>
              </a:lnSpc>
            </a:pPr>
            <a:r>
              <a:rPr lang="en-US" sz="6387" b="1" spc="855">
                <a:solidFill>
                  <a:srgbClr val="FBFBFB"/>
                </a:solidFill>
                <a:latin typeface="Bebas Neue Bold"/>
                <a:ea typeface="Bebas Neue Bold"/>
                <a:cs typeface="Bebas Neue Bold"/>
                <a:sym typeface="Bebas Neue Bold"/>
              </a:rPr>
              <a:t>A beta Value of 0.057 </a:t>
            </a:r>
          </a:p>
        </p:txBody>
      </p:sp>
      <p:sp>
        <p:nvSpPr>
          <p:cNvPr id="14" name="TextBox 14"/>
          <p:cNvSpPr txBox="1"/>
          <p:nvPr/>
        </p:nvSpPr>
        <p:spPr>
          <a:xfrm>
            <a:off x="17707678" y="9706610"/>
            <a:ext cx="53304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699</Words>
  <Application>Microsoft Office PowerPoint</Application>
  <PresentationFormat>Custom</PresentationFormat>
  <Paragraphs>95</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Calibri (MS)</vt:lpstr>
      <vt:lpstr>Calibri</vt:lpstr>
      <vt:lpstr>Bebas Neue</vt:lpstr>
      <vt:lpstr>Canva Sans</vt:lpstr>
      <vt:lpstr>Bebas Neue Bold</vt:lpstr>
      <vt:lpstr>Calibri (MS) Bold</vt:lpstr>
      <vt:lpstr>Canva Sans Bold</vt:lpstr>
      <vt:lpstr>Calibri (MS)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Section501_Group8_ProjectA_Final</dc:title>
  <cp:lastModifiedBy>Praharsh Deep Singh</cp:lastModifiedBy>
  <cp:revision>3</cp:revision>
  <dcterms:created xsi:type="dcterms:W3CDTF">2006-08-16T00:00:00Z</dcterms:created>
  <dcterms:modified xsi:type="dcterms:W3CDTF">2024-10-15T19:26:53Z</dcterms:modified>
  <dc:identifier>DAF1p6GFgIw</dc:identifier>
</cp:coreProperties>
</file>